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84" r:id="rId1"/>
  </p:sldMasterIdLst>
  <p:notesMasterIdLst>
    <p:notesMasterId r:id="rId35"/>
  </p:notesMasterIdLst>
  <p:sldIdLst>
    <p:sldId id="256" r:id="rId2"/>
    <p:sldId id="314" r:id="rId3"/>
    <p:sldId id="342" r:id="rId4"/>
    <p:sldId id="321" r:id="rId5"/>
    <p:sldId id="341" r:id="rId6"/>
    <p:sldId id="324" r:id="rId7"/>
    <p:sldId id="343" r:id="rId8"/>
    <p:sldId id="323" r:id="rId9"/>
    <p:sldId id="325" r:id="rId10"/>
    <p:sldId id="326" r:id="rId11"/>
    <p:sldId id="327" r:id="rId12"/>
    <p:sldId id="328" r:id="rId13"/>
    <p:sldId id="329" r:id="rId14"/>
    <p:sldId id="330" r:id="rId15"/>
    <p:sldId id="286" r:id="rId16"/>
    <p:sldId id="331" r:id="rId17"/>
    <p:sldId id="311" r:id="rId18"/>
    <p:sldId id="332" r:id="rId19"/>
    <p:sldId id="333" r:id="rId20"/>
    <p:sldId id="334" r:id="rId21"/>
    <p:sldId id="344" r:id="rId22"/>
    <p:sldId id="308" r:id="rId23"/>
    <p:sldId id="312" r:id="rId24"/>
    <p:sldId id="345" r:id="rId25"/>
    <p:sldId id="318" r:id="rId26"/>
    <p:sldId id="335" r:id="rId27"/>
    <p:sldId id="336" r:id="rId28"/>
    <p:sldId id="337" r:id="rId29"/>
    <p:sldId id="338" r:id="rId30"/>
    <p:sldId id="339" r:id="rId31"/>
    <p:sldId id="340" r:id="rId32"/>
    <p:sldId id="279" r:id="rId33"/>
    <p:sldId id="264" r:id="rId34"/>
  </p:sldIdLst>
  <p:sldSz cx="13004800" cy="8623300"/>
  <p:notesSz cx="6858000" cy="9144000"/>
  <p:defaultTextStyle>
    <a:defPPr>
      <a:defRPr lang="zh-CN"/>
    </a:defPPr>
    <a:lvl1pPr marL="0" algn="l" defTabSz="123571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17855" algn="l" defTabSz="123571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35710" algn="l" defTabSz="123571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53565" algn="l" defTabSz="123571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71420" algn="l" defTabSz="123571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89275" algn="l" defTabSz="123571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707130" algn="l" defTabSz="123571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325620" algn="l" defTabSz="123571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943475" algn="l" defTabSz="123571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004FC"/>
    <a:srgbClr val="FF5C01"/>
    <a:srgbClr val="1237A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2632" autoAdjust="0"/>
  </p:normalViewPr>
  <p:slideViewPr>
    <p:cSldViewPr>
      <p:cViewPr varScale="1">
        <p:scale>
          <a:sx n="82" d="100"/>
          <a:sy n="82" d="100"/>
        </p:scale>
        <p:origin x="-1392" y="-96"/>
      </p:cViewPr>
      <p:guideLst>
        <p:guide orient="horz" pos="2716"/>
        <p:guide pos="409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F34936-9BE8-4133-A782-55B70958D9F1}" type="datetimeFigureOut">
              <a:rPr lang="zh-CN" altLang="en-US" smtClean="0"/>
              <a:t>2017/5/12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844550" y="685800"/>
            <a:ext cx="51689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93476A-C8EF-4948-84D8-CD0A706880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17148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93476A-C8EF-4948-84D8-CD0A70688003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3611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93476A-C8EF-4948-84D8-CD0A70688003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3611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93476A-C8EF-4948-84D8-CD0A70688003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3611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93476A-C8EF-4948-84D8-CD0A70688003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3611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93476A-C8EF-4948-84D8-CD0A70688003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3611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93476A-C8EF-4948-84D8-CD0A70688003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3611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93476A-C8EF-4948-84D8-CD0A70688003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3611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93476A-C8EF-4948-84D8-CD0A70688003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3611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93476A-C8EF-4948-84D8-CD0A70688003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3611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93476A-C8EF-4948-84D8-CD0A70688003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36117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93476A-C8EF-4948-84D8-CD0A70688003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3611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93476A-C8EF-4948-84D8-CD0A70688003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36117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93476A-C8EF-4948-84D8-CD0A70688003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36117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93476A-C8EF-4948-84D8-CD0A70688003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36117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93476A-C8EF-4948-84D8-CD0A70688003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36117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93476A-C8EF-4948-84D8-CD0A70688003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36117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93476A-C8EF-4948-84D8-CD0A70688003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36117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93476A-C8EF-4948-84D8-CD0A70688003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36117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93476A-C8EF-4948-84D8-CD0A70688003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36117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93476A-C8EF-4948-84D8-CD0A70688003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36117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93476A-C8EF-4948-84D8-CD0A70688003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36117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93476A-C8EF-4948-84D8-CD0A70688003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3611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93476A-C8EF-4948-84D8-CD0A70688003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36117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93476A-C8EF-4948-84D8-CD0A70688003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3611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93476A-C8EF-4948-84D8-CD0A70688003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3611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93476A-C8EF-4948-84D8-CD0A70688003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3611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93476A-C8EF-4948-84D8-CD0A70688003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3611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93476A-C8EF-4948-84D8-CD0A70688003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3611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93476A-C8EF-4948-84D8-CD0A70688003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3611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93476A-C8EF-4948-84D8-CD0A70688003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3611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4862294"/>
            <a:ext cx="13004800" cy="3761006"/>
          </a:xfrm>
          <a:prstGeom prst="rect">
            <a:avLst/>
          </a:prstGeom>
          <a:gradFill>
            <a:gsLst>
              <a:gs pos="0">
                <a:schemeClr val="bg1">
                  <a:alpha val="91000"/>
                </a:schemeClr>
              </a:gs>
              <a:gs pos="37000">
                <a:schemeClr val="bg1">
                  <a:alpha val="76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3581" tIns="61791" rIns="123581" bIns="61791"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0" y="0"/>
            <a:ext cx="13004800" cy="4862294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89000"/>
                </a:schemeClr>
              </a:gs>
              <a:gs pos="48000">
                <a:schemeClr val="bg1">
                  <a:alpha val="62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3581" tIns="61791" rIns="123581" bIns="61791" rtlCol="0" anchor="ctr"/>
          <a:lstStyle/>
          <a:p>
            <a:pPr algn="ctr"/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0" y="3335036"/>
            <a:ext cx="13004800" cy="2874433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3581" tIns="61791" rIns="123581" bIns="61791"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0" y="2012103"/>
            <a:ext cx="13004800" cy="641956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3581" tIns="61791" rIns="123581" bIns="61791" rtlCol="0" anchor="ctr"/>
          <a:lstStyle/>
          <a:p>
            <a:pPr algn="ctr"/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96064" y="6353108"/>
            <a:ext cx="8017081" cy="1109183"/>
          </a:xfrm>
        </p:spPr>
        <p:txBody>
          <a:bodyPr>
            <a:normAutofit/>
          </a:bodyPr>
          <a:lstStyle>
            <a:lvl1pPr marL="0" indent="0" algn="l">
              <a:buNone/>
              <a:defRPr sz="3000">
                <a:solidFill>
                  <a:schemeClr val="tx2"/>
                </a:solidFill>
              </a:defRPr>
            </a:lvl1pPr>
            <a:lvl2pPr marL="6179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358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537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716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895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7074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3253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9432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3A160-64B0-433E-876E-E206ABB7688A}" type="datetimeFigureOut">
              <a:rPr lang="zh-CN" altLang="en-US" smtClean="0"/>
              <a:t>2017/5/12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E355E-4409-4378-9288-8E64B801C0E9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62782" y="3938566"/>
            <a:ext cx="10204944" cy="2254741"/>
          </a:xfrm>
          <a:effectLst/>
        </p:spPr>
        <p:txBody>
          <a:bodyPr>
            <a:noAutofit/>
          </a:bodyPr>
          <a:lstStyle>
            <a:lvl1pPr marL="865068" indent="-617906" algn="l">
              <a:defRPr sz="73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709333" y="919817"/>
            <a:ext cx="9103360" cy="4369139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3A160-64B0-433E-876E-E206ABB7688A}" type="datetimeFigureOut">
              <a:rPr lang="zh-CN" altLang="en-US" smtClean="0"/>
              <a:t>2017/5/12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E355E-4409-4378-9288-8E64B801C0E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640900" y="473436"/>
            <a:ext cx="2926080" cy="6586726"/>
          </a:xfrm>
          <a:effectLst/>
        </p:spPr>
        <p:txBody>
          <a:bodyPr vert="eaVert"/>
          <a:lstStyle>
            <a:lvl1pPr algn="l"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27628" y="919818"/>
            <a:ext cx="6868319" cy="6154669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3A160-64B0-433E-876E-E206ABB7688A}" type="datetimeFigureOut">
              <a:rPr lang="zh-CN" altLang="en-US" smtClean="0"/>
              <a:t>2017/5/12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E355E-4409-4378-9288-8E64B801C0E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3A160-64B0-433E-876E-E206ABB7688A}" type="datetimeFigureOut">
              <a:rPr lang="zh-CN" altLang="en-US" smtClean="0"/>
              <a:t>2017/5/12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E355E-4409-4378-9288-8E64B801C0E9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>
          <a:xfrm>
            <a:off x="1625600" y="919819"/>
            <a:ext cx="9103360" cy="4369139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862294"/>
            <a:ext cx="13004800" cy="3761006"/>
          </a:xfrm>
          <a:prstGeom prst="rect">
            <a:avLst/>
          </a:prstGeom>
          <a:gradFill>
            <a:gsLst>
              <a:gs pos="0">
                <a:schemeClr val="bg1">
                  <a:alpha val="92000"/>
                </a:schemeClr>
              </a:gs>
              <a:gs pos="37000">
                <a:schemeClr val="bg1">
                  <a:alpha val="77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3581" tIns="61791" rIns="123581" bIns="61791"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3004800" cy="4862294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90000"/>
                </a:schemeClr>
              </a:gs>
              <a:gs pos="48000">
                <a:schemeClr val="bg1">
                  <a:alpha val="63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3581" tIns="61791" rIns="123581" bIns="61791"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3335036"/>
            <a:ext cx="13004800" cy="2874433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3581" tIns="61791" rIns="123581" bIns="61791"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0" y="2012103"/>
            <a:ext cx="13004800" cy="641956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3581" tIns="61791" rIns="123581" bIns="61791"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1655" y="2731904"/>
            <a:ext cx="8485925" cy="3047133"/>
          </a:xfrm>
          <a:effectLst/>
        </p:spPr>
        <p:txBody>
          <a:bodyPr anchor="b"/>
          <a:lstStyle>
            <a:lvl1pPr algn="r">
              <a:defRPr sz="6200" b="1" cap="none" baseline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76356" y="5793518"/>
            <a:ext cx="8491369" cy="1050514"/>
          </a:xfrm>
        </p:spPr>
        <p:txBody>
          <a:bodyPr anchor="t"/>
          <a:lstStyle>
            <a:lvl1pPr marL="0" indent="0" algn="r">
              <a:buNone/>
              <a:defRPr sz="2700">
                <a:solidFill>
                  <a:schemeClr val="tx2"/>
                </a:solidFill>
              </a:defRPr>
            </a:lvl1pPr>
            <a:lvl2pPr marL="617906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35812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3pPr>
            <a:lvl4pPr marL="185371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7162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89529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707435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325341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94324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3A160-64B0-433E-876E-E206ABB7688A}" type="datetimeFigureOut">
              <a:rPr lang="zh-CN" altLang="en-US" smtClean="0"/>
              <a:t>2017/5/12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E355E-4409-4378-9288-8E64B801C0E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3A160-64B0-433E-876E-E206ABB7688A}" type="datetimeFigureOut">
              <a:rPr lang="zh-CN" altLang="en-US" smtClean="0"/>
              <a:t>2017/5/12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E355E-4409-4378-9288-8E64B801C0E9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1625598" y="919817"/>
            <a:ext cx="4759757" cy="4369139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6606438" y="919819"/>
            <a:ext cx="4759757" cy="4369139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5600" y="919819"/>
            <a:ext cx="4759757" cy="804441"/>
          </a:xfrm>
        </p:spPr>
        <p:txBody>
          <a:bodyPr anchor="b">
            <a:noAutofit/>
          </a:bodyPr>
          <a:lstStyle>
            <a:lvl1pPr marL="0" indent="0" algn="ctr">
              <a:buNone/>
              <a:defRPr lang="en-US" sz="3200" b="1" i="0" kern="1200" dirty="0" smtClean="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/>
                <a:latin typeface="+mj-lt"/>
                <a:ea typeface="+mj-ea"/>
                <a:cs typeface="+mj-cs"/>
              </a:defRPr>
            </a:lvl1pPr>
            <a:lvl2pPr marL="617906" indent="0">
              <a:buNone/>
              <a:defRPr sz="2700" b="1"/>
            </a:lvl2pPr>
            <a:lvl3pPr marL="1235812" indent="0">
              <a:buNone/>
              <a:defRPr sz="2400" b="1"/>
            </a:lvl3pPr>
            <a:lvl4pPr marL="1853717" indent="0">
              <a:buNone/>
              <a:defRPr sz="2200" b="1"/>
            </a:lvl4pPr>
            <a:lvl5pPr marL="2471623" indent="0">
              <a:buNone/>
              <a:defRPr sz="2200" b="1"/>
            </a:lvl5pPr>
            <a:lvl6pPr marL="3089529" indent="0">
              <a:buNone/>
              <a:defRPr sz="2200" b="1"/>
            </a:lvl6pPr>
            <a:lvl7pPr marL="3707435" indent="0">
              <a:buNone/>
              <a:defRPr sz="2200" b="1"/>
            </a:lvl7pPr>
            <a:lvl8pPr marL="4325341" indent="0">
              <a:buNone/>
              <a:defRPr sz="2200" b="1"/>
            </a:lvl8pPr>
            <a:lvl9pPr marL="4943246" indent="0">
              <a:buNone/>
              <a:defRPr sz="2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44725" y="1760782"/>
            <a:ext cx="4759757" cy="344932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20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9496" y="919819"/>
            <a:ext cx="4759757" cy="804441"/>
          </a:xfrm>
        </p:spPr>
        <p:txBody>
          <a:bodyPr anchor="b">
            <a:noAutofit/>
          </a:bodyPr>
          <a:lstStyle>
            <a:lvl1pPr marL="0" indent="0" algn="ctr">
              <a:buNone/>
              <a:defRPr lang="en-US" sz="3200" b="1" i="0" kern="1200" dirty="0" smtClean="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/>
                <a:latin typeface="+mj-lt"/>
                <a:ea typeface="+mj-ea"/>
                <a:cs typeface="+mj-cs"/>
              </a:defRPr>
            </a:lvl1pPr>
            <a:lvl2pPr marL="617906" indent="0">
              <a:buNone/>
              <a:defRPr sz="2700" b="1"/>
            </a:lvl2pPr>
            <a:lvl3pPr marL="1235812" indent="0">
              <a:buNone/>
              <a:defRPr sz="2400" b="1"/>
            </a:lvl3pPr>
            <a:lvl4pPr marL="1853717" indent="0">
              <a:buNone/>
              <a:defRPr sz="2200" b="1"/>
            </a:lvl4pPr>
            <a:lvl5pPr marL="2471623" indent="0">
              <a:buNone/>
              <a:defRPr sz="2200" b="1"/>
            </a:lvl5pPr>
            <a:lvl6pPr marL="3089529" indent="0">
              <a:buNone/>
              <a:defRPr sz="2200" b="1"/>
            </a:lvl6pPr>
            <a:lvl7pPr marL="3707435" indent="0">
              <a:buNone/>
              <a:defRPr sz="2200" b="1"/>
            </a:lvl7pPr>
            <a:lvl8pPr marL="4325341" indent="0">
              <a:buNone/>
              <a:defRPr sz="2200" b="1"/>
            </a:lvl8pPr>
            <a:lvl9pPr marL="4943246" indent="0">
              <a:buNone/>
              <a:defRPr sz="2200" b="1"/>
            </a:lvl9pPr>
          </a:lstStyle>
          <a:p>
            <a:pPr marL="0" lvl="0" indent="0" algn="ctr" defTabSz="1235812" rtl="0" eaLnBrk="1" latinLnBrk="0" hangingPunct="1">
              <a:spcBef>
                <a:spcPct val="20000"/>
              </a:spcBef>
              <a:spcAft>
                <a:spcPts val="405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None/>
            </a:pPr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6258" y="1759153"/>
            <a:ext cx="4759757" cy="344932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20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3A160-64B0-433E-876E-E206ABB7688A}" type="datetimeFigureOut">
              <a:rPr lang="zh-CN" altLang="en-US" smtClean="0"/>
              <a:t>2017/5/12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E355E-4409-4378-9288-8E64B801C0E9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3A160-64B0-433E-876E-E206ABB7688A}" type="datetimeFigureOut">
              <a:rPr lang="zh-CN" altLang="en-US" smtClean="0"/>
              <a:t>2017/5/12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E355E-4409-4378-9288-8E64B801C0E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3A160-64B0-433E-876E-E206ABB7688A}" type="datetimeFigureOut">
              <a:rPr lang="zh-CN" altLang="en-US" smtClean="0"/>
              <a:t>2017/5/12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E355E-4409-4378-9288-8E64B801C0E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3380" y="2778620"/>
            <a:ext cx="5171321" cy="1582438"/>
          </a:xfrm>
          <a:effectLst/>
        </p:spPr>
        <p:txBody>
          <a:bodyPr anchor="b">
            <a:noAutofit/>
          </a:bodyPr>
          <a:lstStyle>
            <a:lvl1pPr marL="308953" indent="-308953" algn="l">
              <a:defRPr sz="3800" b="1">
                <a:effectLst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33000" y="919819"/>
            <a:ext cx="5713188" cy="6154670"/>
          </a:xfrm>
        </p:spPr>
        <p:txBody>
          <a:bodyPr anchor="ctr"/>
          <a:lstStyle>
            <a:lvl1pPr>
              <a:defRPr sz="3000"/>
            </a:lvl1pPr>
            <a:lvl2pPr>
              <a:defRPr sz="2700"/>
            </a:lvl2pPr>
            <a:lvl3pPr>
              <a:defRPr sz="2400"/>
            </a:lvl3pPr>
            <a:lvl4pPr>
              <a:defRPr sz="2200"/>
            </a:lvl4pPr>
            <a:lvl5pPr>
              <a:defRPr sz="1900"/>
            </a:lvl5pPr>
            <a:lvl6pPr>
              <a:defRPr sz="2700"/>
            </a:lvl6pPr>
            <a:lvl7pPr>
              <a:defRPr sz="2700"/>
            </a:lvl7pPr>
            <a:lvl8pPr>
              <a:defRPr sz="2700"/>
            </a:lvl8pPr>
            <a:lvl9pPr>
              <a:defRPr sz="27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29977" y="4398162"/>
            <a:ext cx="4819428" cy="2690246"/>
          </a:xfrm>
        </p:spPr>
        <p:txBody>
          <a:bodyPr/>
          <a:lstStyle>
            <a:lvl1pPr marL="0" indent="0">
              <a:buNone/>
              <a:defRPr sz="1900"/>
            </a:lvl1pPr>
            <a:lvl2pPr marL="617906" indent="0">
              <a:buNone/>
              <a:defRPr sz="1600"/>
            </a:lvl2pPr>
            <a:lvl3pPr marL="1235812" indent="0">
              <a:buNone/>
              <a:defRPr sz="1400"/>
            </a:lvl3pPr>
            <a:lvl4pPr marL="1853717" indent="0">
              <a:buNone/>
              <a:defRPr sz="1200"/>
            </a:lvl4pPr>
            <a:lvl5pPr marL="2471623" indent="0">
              <a:buNone/>
              <a:defRPr sz="1200"/>
            </a:lvl5pPr>
            <a:lvl6pPr marL="3089529" indent="0">
              <a:buNone/>
              <a:defRPr sz="1200"/>
            </a:lvl6pPr>
            <a:lvl7pPr marL="3707435" indent="0">
              <a:buNone/>
              <a:defRPr sz="1200"/>
            </a:lvl7pPr>
            <a:lvl8pPr marL="4325341" indent="0">
              <a:buNone/>
              <a:defRPr sz="1200"/>
            </a:lvl8pPr>
            <a:lvl9pPr marL="4943246" indent="0">
              <a:buNone/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3A160-64B0-433E-876E-E206ABB7688A}" type="datetimeFigureOut">
              <a:rPr lang="zh-CN" altLang="en-US" smtClean="0"/>
              <a:t>2017/5/12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E355E-4409-4378-9288-8E64B801C0E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862294"/>
            <a:ext cx="13004800" cy="3761006"/>
          </a:xfrm>
          <a:prstGeom prst="rect">
            <a:avLst/>
          </a:prstGeom>
          <a:gradFill>
            <a:gsLst>
              <a:gs pos="0">
                <a:schemeClr val="bg1">
                  <a:alpha val="92000"/>
                </a:schemeClr>
              </a:gs>
              <a:gs pos="37000">
                <a:schemeClr val="bg1">
                  <a:alpha val="77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3581" tIns="61791" rIns="123581" bIns="61791"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13004800" cy="4862294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90000"/>
                </a:schemeClr>
              </a:gs>
              <a:gs pos="48000">
                <a:schemeClr val="bg1">
                  <a:alpha val="63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3581" tIns="61791" rIns="123581" bIns="61791"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0" y="3335036"/>
            <a:ext cx="13004800" cy="2874433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3581" tIns="61791" rIns="123581" bIns="61791"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0" y="2012103"/>
            <a:ext cx="13004800" cy="641956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3581" tIns="61791" rIns="123581" bIns="61791"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364693" y="1437217"/>
            <a:ext cx="5852160" cy="3932926"/>
          </a:xfrm>
          <a:prstGeom prst="roundRect">
            <a:avLst>
              <a:gd name="adj" fmla="val 4230"/>
            </a:avLst>
          </a:prstGeom>
          <a:solidFill>
            <a:schemeClr val="bg2">
              <a:lumMod val="90000"/>
            </a:schemeClr>
          </a:solidFill>
          <a:effectLst>
            <a:reflection blurRad="4350" stA="23000" endA="300" endPos="28000" dir="5400000" sy="-100000" algn="bl" rotWithShape="0"/>
          </a:effectLst>
          <a:scene3d>
            <a:camera prst="perspectiveContrastingLeftFacing" fov="1800000">
              <a:rot lat="300000" lon="2100000" rev="0"/>
            </a:camera>
            <a:lightRig rig="balanced" dir="t"/>
          </a:scene3d>
          <a:sp3d>
            <a:bevelT w="50800" h="50800"/>
          </a:sp3d>
        </p:spPr>
        <p:txBody>
          <a:bodyPr>
            <a:normAutofit/>
            <a:flatTx/>
          </a:bodyPr>
          <a:lstStyle>
            <a:lvl1pPr marL="0" indent="0" algn="ctr">
              <a:buNone/>
              <a:defRPr sz="2700"/>
            </a:lvl1pPr>
            <a:lvl2pPr marL="617906" indent="0">
              <a:buNone/>
              <a:defRPr sz="3800"/>
            </a:lvl2pPr>
            <a:lvl3pPr marL="1235812" indent="0">
              <a:buNone/>
              <a:defRPr sz="3200"/>
            </a:lvl3pPr>
            <a:lvl4pPr marL="1853717" indent="0">
              <a:buNone/>
              <a:defRPr sz="2700"/>
            </a:lvl4pPr>
            <a:lvl5pPr marL="2471623" indent="0">
              <a:buNone/>
              <a:defRPr sz="2700"/>
            </a:lvl5pPr>
            <a:lvl6pPr marL="3089529" indent="0">
              <a:buNone/>
              <a:defRPr sz="2700"/>
            </a:lvl6pPr>
            <a:lvl7pPr marL="3707435" indent="0">
              <a:buNone/>
              <a:defRPr sz="2700"/>
            </a:lvl7pPr>
            <a:lvl8pPr marL="4325341" indent="0">
              <a:buNone/>
              <a:defRPr sz="2700"/>
            </a:lvl8pPr>
            <a:lvl9pPr marL="4943246" indent="0">
              <a:buNone/>
              <a:defRPr sz="27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48550" y="1270593"/>
            <a:ext cx="5253851" cy="2719797"/>
          </a:xfrm>
        </p:spPr>
        <p:txBody>
          <a:bodyPr anchor="b"/>
          <a:lstStyle>
            <a:lvl1pPr marL="247162" indent="-247162">
              <a:buFont typeface="Georgia" pitchFamily="18" charset="0"/>
              <a:buChar char="*"/>
              <a:defRPr sz="2200"/>
            </a:lvl1pPr>
            <a:lvl2pPr marL="617906" indent="0">
              <a:buNone/>
              <a:defRPr sz="1600"/>
            </a:lvl2pPr>
            <a:lvl3pPr marL="1235812" indent="0">
              <a:buNone/>
              <a:defRPr sz="1400"/>
            </a:lvl3pPr>
            <a:lvl4pPr marL="1853717" indent="0">
              <a:buNone/>
              <a:defRPr sz="1200"/>
            </a:lvl4pPr>
            <a:lvl5pPr marL="2471623" indent="0">
              <a:buNone/>
              <a:defRPr sz="1200"/>
            </a:lvl5pPr>
            <a:lvl6pPr marL="3089529" indent="0">
              <a:buNone/>
              <a:defRPr sz="1200"/>
            </a:lvl6pPr>
            <a:lvl7pPr marL="3707435" indent="0">
              <a:buNone/>
              <a:defRPr sz="1200"/>
            </a:lvl7pPr>
            <a:lvl8pPr marL="4325341" indent="0">
              <a:buNone/>
              <a:defRPr sz="1200"/>
            </a:lvl8pPr>
            <a:lvl9pPr marL="4943246" indent="0">
              <a:buNone/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3A160-64B0-433E-876E-E206ABB7688A}" type="datetimeFigureOut">
              <a:rPr lang="zh-CN" altLang="en-US" smtClean="0"/>
              <a:t>2017/5/12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E355E-4409-4378-9288-8E64B801C0E9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4337" y="5613596"/>
            <a:ext cx="9078810" cy="1437217"/>
          </a:xfrm>
        </p:spPr>
        <p:txBody>
          <a:bodyPr anchor="b">
            <a:noAutofit/>
          </a:bodyPr>
          <a:lstStyle>
            <a:lvl1pPr algn="l">
              <a:defRPr sz="6200" b="1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19568"/>
            <a:ext cx="13004800" cy="2203732"/>
          </a:xfrm>
          <a:prstGeom prst="rect">
            <a:avLst/>
          </a:prstGeom>
          <a:gradFill>
            <a:gsLst>
              <a:gs pos="0">
                <a:schemeClr val="bg1">
                  <a:alpha val="91000"/>
                </a:schemeClr>
              </a:gs>
              <a:gs pos="37000">
                <a:schemeClr val="bg1">
                  <a:alpha val="76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3581" tIns="61791" rIns="123581" bIns="61791"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3004800" cy="6419568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89000"/>
                </a:schemeClr>
              </a:gs>
              <a:gs pos="48000">
                <a:schemeClr val="bg1">
                  <a:alpha val="62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3581" tIns="61791" rIns="123581" bIns="61791"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4738294"/>
            <a:ext cx="13004800" cy="2874433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3581" tIns="61791" rIns="123581" bIns="61791"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0" y="2012103"/>
            <a:ext cx="13004800" cy="641956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6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3581" tIns="61791" rIns="123581" bIns="61791"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50456" y="5497596"/>
            <a:ext cx="9262238" cy="1437217"/>
          </a:xfrm>
          <a:prstGeom prst="rect">
            <a:avLst/>
          </a:prstGeom>
          <a:effectLst/>
        </p:spPr>
        <p:txBody>
          <a:bodyPr vert="horz" lIns="123581" tIns="61791" rIns="123581" bIns="61791" rtlCol="0" anchor="t" anchorCtr="0">
            <a:no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5600" y="920749"/>
            <a:ext cx="9103360" cy="4369139"/>
          </a:xfrm>
          <a:prstGeom prst="rect">
            <a:avLst/>
          </a:prstGeom>
        </p:spPr>
        <p:txBody>
          <a:bodyPr vert="horz" lIns="123581" tIns="61791" rIns="123581" bIns="61791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778240" y="7760971"/>
            <a:ext cx="3576320" cy="459111"/>
          </a:xfrm>
          <a:prstGeom prst="rect">
            <a:avLst/>
          </a:prstGeom>
        </p:spPr>
        <p:txBody>
          <a:bodyPr vert="horz" lIns="123581" tIns="61791" rIns="123581" bIns="61791" rtlCol="0" anchor="ctr"/>
          <a:lstStyle>
            <a:lvl1pPr algn="r">
              <a:defRPr sz="15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A9A3A160-64B0-433E-876E-E206ABB7688A}" type="datetimeFigureOut">
              <a:rPr lang="zh-CN" altLang="en-US" smtClean="0"/>
              <a:t>2017/5/12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0239" y="7760971"/>
            <a:ext cx="4768428" cy="459111"/>
          </a:xfrm>
          <a:prstGeom prst="rect">
            <a:avLst/>
          </a:prstGeom>
        </p:spPr>
        <p:txBody>
          <a:bodyPr vert="horz" lIns="123581" tIns="61791" rIns="123581" bIns="61791" rtlCol="0" anchor="ctr"/>
          <a:lstStyle>
            <a:lvl1pPr algn="l">
              <a:defRPr sz="15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418667" y="7760971"/>
            <a:ext cx="2600960" cy="459111"/>
          </a:xfrm>
          <a:prstGeom prst="rect">
            <a:avLst/>
          </a:prstGeom>
        </p:spPr>
        <p:txBody>
          <a:bodyPr vert="horz" lIns="123581" tIns="61791" rIns="123581" bIns="61791" rtlCol="0" anchor="ctr"/>
          <a:lstStyle>
            <a:lvl1pPr algn="ctr">
              <a:defRPr sz="16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E7E355E-4409-4378-9288-8E64B801C0E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iming>
    <p:tnLst>
      <p:par>
        <p:cTn id="1" dur="indefinite" restart="never" nodeType="tmRoot"/>
      </p:par>
    </p:tnLst>
  </p:timing>
  <p:txStyles>
    <p:titleStyle>
      <a:lvl1pPr marL="432534" indent="-432534" algn="r" defTabSz="1235812" rtl="0" eaLnBrk="1" latinLnBrk="0" hangingPunct="1">
        <a:spcBef>
          <a:spcPct val="0"/>
        </a:spcBef>
        <a:buClr>
          <a:schemeClr val="accent6">
            <a:lumMod val="75000"/>
          </a:schemeClr>
        </a:buClr>
        <a:buSzPct val="128000"/>
        <a:buFont typeface="Georgia" pitchFamily="18" charset="0"/>
        <a:buChar char="*"/>
        <a:defRPr sz="6200" b="1" i="0" kern="1200">
          <a:gradFill>
            <a:gsLst>
              <a:gs pos="0">
                <a:schemeClr val="tx1"/>
              </a:gs>
              <a:gs pos="40000">
                <a:schemeClr val="tx1">
                  <a:lumMod val="75000"/>
                  <a:lumOff val="25000"/>
                </a:schemeClr>
              </a:gs>
              <a:gs pos="100000">
                <a:schemeClr val="tx2">
                  <a:alpha val="65000"/>
                </a:schemeClr>
              </a:gs>
            </a:gsLst>
            <a:lin ang="5400000" scaled="0"/>
          </a:gradFill>
          <a:effectLst>
            <a:reflection blurRad="6350" stA="55000" endA="300" endPos="45500" dir="5400000" sy="-100000" algn="bl" rotWithShape="0"/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8953" indent="-247162" algn="l" defTabSz="1235812" rtl="0" eaLnBrk="1" latinLnBrk="0" hangingPunct="1">
        <a:spcBef>
          <a:spcPct val="20000"/>
        </a:spcBef>
        <a:spcAft>
          <a:spcPts val="405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3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1487" indent="-247162" algn="l" defTabSz="1235812" rtl="0" eaLnBrk="1" latinLnBrk="0" hangingPunct="1">
        <a:spcBef>
          <a:spcPct val="20000"/>
        </a:spcBef>
        <a:spcAft>
          <a:spcPts val="405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2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12230" indent="-247162" algn="l" defTabSz="1235812" rtl="0" eaLnBrk="1" latinLnBrk="0" hangingPunct="1">
        <a:spcBef>
          <a:spcPct val="20000"/>
        </a:spcBef>
        <a:spcAft>
          <a:spcPts val="405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482974" indent="-247162" algn="l" defTabSz="1235812" rtl="0" eaLnBrk="1" latinLnBrk="0" hangingPunct="1">
        <a:spcBef>
          <a:spcPct val="20000"/>
        </a:spcBef>
        <a:spcAft>
          <a:spcPts val="405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2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878434" indent="-247162" algn="l" defTabSz="1235812" rtl="0" eaLnBrk="1" latinLnBrk="0" hangingPunct="1">
        <a:spcBef>
          <a:spcPct val="20000"/>
        </a:spcBef>
        <a:spcAft>
          <a:spcPts val="405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249177" indent="-247162" algn="l" defTabSz="1235812" rtl="0" eaLnBrk="1" latinLnBrk="0" hangingPunct="1">
        <a:spcBef>
          <a:spcPct val="20000"/>
        </a:spcBef>
        <a:spcAft>
          <a:spcPts val="405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656995" indent="-247162" algn="l" defTabSz="1235812" rtl="0" eaLnBrk="1" latinLnBrk="0" hangingPunct="1">
        <a:spcBef>
          <a:spcPct val="20000"/>
        </a:spcBef>
        <a:spcAft>
          <a:spcPts val="405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089529" indent="-247162" algn="l" defTabSz="1235812" rtl="0" eaLnBrk="1" latinLnBrk="0" hangingPunct="1">
        <a:spcBef>
          <a:spcPct val="20000"/>
        </a:spcBef>
        <a:spcAft>
          <a:spcPts val="405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497347" indent="-247162" algn="l" defTabSz="1235812" rtl="0" eaLnBrk="1" latinLnBrk="0" hangingPunct="1">
        <a:spcBef>
          <a:spcPct val="20000"/>
        </a:spcBef>
        <a:spcAft>
          <a:spcPts val="405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35812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17906" algn="l" defTabSz="1235812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35812" algn="l" defTabSz="1235812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53717" algn="l" defTabSz="1235812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71623" algn="l" defTabSz="1235812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89529" algn="l" defTabSz="1235812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707435" algn="l" defTabSz="1235812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325341" algn="l" defTabSz="1235812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943246" algn="l" defTabSz="1235812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Relationship Id="rId1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E:\工作\0530\橙色浅蓝系列\qw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830"/>
            <a:ext cx="13004800" cy="862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75360" y="2295426"/>
            <a:ext cx="11054080" cy="1848420"/>
          </a:xfrm>
        </p:spPr>
        <p:txBody>
          <a:bodyPr/>
          <a:lstStyle/>
          <a:p>
            <a:pPr marL="247162" indent="0">
              <a:buNone/>
            </a:pPr>
            <a:r>
              <a:rPr lang="zh-CN" altLang="en-US" dirty="0" smtClean="0">
                <a:solidFill>
                  <a:schemeClr val="accent1">
                    <a:lumMod val="75000"/>
                  </a:schemeClr>
                </a:solidFill>
                <a:latin typeface="方正正粗黑简体" pitchFamily="2" charset="-122"/>
                <a:ea typeface="方正正粗黑简体" pitchFamily="2" charset="-122"/>
              </a:rPr>
              <a:t>云和</a:t>
            </a:r>
            <a:r>
              <a:rPr lang="en-US" altLang="zh-CN" dirty="0" err="1" smtClean="0">
                <a:solidFill>
                  <a:schemeClr val="accent1">
                    <a:lumMod val="75000"/>
                  </a:schemeClr>
                </a:solidFill>
                <a:latin typeface="方正正粗黑简体" pitchFamily="2" charset="-122"/>
                <a:ea typeface="方正正粗黑简体" pitchFamily="2" charset="-122"/>
              </a:rPr>
              <a:t>Saas</a:t>
            </a:r>
            <a:endParaRPr lang="zh-CN" altLang="zh-CN" dirty="0">
              <a:solidFill>
                <a:schemeClr val="accent1">
                  <a:lumMod val="75000"/>
                </a:schemeClr>
              </a:solidFill>
              <a:latin typeface="方正正粗黑简体" pitchFamily="2" charset="-122"/>
              <a:ea typeface="方正正粗黑简体" pitchFamily="2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878664" y="6615906"/>
            <a:ext cx="21451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研发部</a:t>
            </a:r>
            <a:r>
              <a:rPr lang="en-US" altLang="zh-CN" dirty="0" smtClean="0"/>
              <a:t>-</a:t>
            </a:r>
            <a:r>
              <a:rPr lang="zh-CN" altLang="en-US" dirty="0" smtClean="0"/>
              <a:t>刘协雍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13"/>
          <p:cNvSpPr txBox="1"/>
          <p:nvPr/>
        </p:nvSpPr>
        <p:spPr>
          <a:xfrm>
            <a:off x="1061214" y="855266"/>
            <a:ext cx="15989242" cy="801897"/>
          </a:xfrm>
          <a:prstGeom prst="rect">
            <a:avLst/>
          </a:prstGeom>
          <a:noFill/>
        </p:spPr>
        <p:txBody>
          <a:bodyPr wrap="square" lIns="123581" tIns="61791" rIns="123581" bIns="61791" rtlCol="0">
            <a:spAutoFit/>
          </a:bodyPr>
          <a:lstStyle/>
          <a:p>
            <a:r>
              <a:rPr lang="zh-CN" altLang="en-US" sz="4400" dirty="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国内的</a:t>
            </a:r>
            <a:r>
              <a:rPr lang="en-US" altLang="zh-CN" sz="4400" dirty="0" err="1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P</a:t>
            </a:r>
            <a:r>
              <a:rPr lang="en-US" altLang="zh-CN" sz="4400" dirty="0" err="1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aas</a:t>
            </a:r>
            <a:endParaRPr lang="zh-CN" altLang="en-US" sz="4400" dirty="0">
              <a:solidFill>
                <a:srgbClr val="0070C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584734" y="2048065"/>
            <a:ext cx="11367663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1920" y="2223417"/>
            <a:ext cx="7920880" cy="57721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734" y="2223418"/>
            <a:ext cx="1162050" cy="438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13564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8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13"/>
          <p:cNvSpPr txBox="1"/>
          <p:nvPr/>
        </p:nvSpPr>
        <p:spPr>
          <a:xfrm>
            <a:off x="1061214" y="855266"/>
            <a:ext cx="15989242" cy="801897"/>
          </a:xfrm>
          <a:prstGeom prst="rect">
            <a:avLst/>
          </a:prstGeom>
          <a:noFill/>
        </p:spPr>
        <p:txBody>
          <a:bodyPr wrap="square" lIns="123581" tIns="61791" rIns="123581" bIns="61791" rtlCol="0">
            <a:spAutoFit/>
          </a:bodyPr>
          <a:lstStyle/>
          <a:p>
            <a:r>
              <a:rPr lang="zh-CN" altLang="en-US" sz="4400" dirty="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国内的</a:t>
            </a:r>
            <a:r>
              <a:rPr lang="en-US" altLang="zh-CN" sz="4400" dirty="0" err="1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P</a:t>
            </a:r>
            <a:r>
              <a:rPr lang="en-US" altLang="zh-CN" sz="4400" dirty="0" err="1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aas</a:t>
            </a:r>
            <a:endParaRPr lang="zh-CN" altLang="en-US" sz="4400" dirty="0">
              <a:solidFill>
                <a:srgbClr val="0070C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584734" y="2048065"/>
            <a:ext cx="11367663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768" y="2261059"/>
            <a:ext cx="1390650" cy="44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157" y="2872655"/>
            <a:ext cx="9685337" cy="4667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24887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8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13"/>
          <p:cNvSpPr txBox="1"/>
          <p:nvPr/>
        </p:nvSpPr>
        <p:spPr>
          <a:xfrm>
            <a:off x="1061214" y="855266"/>
            <a:ext cx="15989242" cy="801897"/>
          </a:xfrm>
          <a:prstGeom prst="rect">
            <a:avLst/>
          </a:prstGeom>
          <a:noFill/>
        </p:spPr>
        <p:txBody>
          <a:bodyPr wrap="square" lIns="123581" tIns="61791" rIns="123581" bIns="61791" rtlCol="0">
            <a:spAutoFit/>
          </a:bodyPr>
          <a:lstStyle/>
          <a:p>
            <a:r>
              <a:rPr lang="zh-CN" altLang="en-US" sz="4400" dirty="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国内的</a:t>
            </a:r>
            <a:r>
              <a:rPr lang="en-US" altLang="zh-CN" sz="4400" dirty="0" err="1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Saas</a:t>
            </a:r>
            <a:endParaRPr lang="zh-CN" altLang="en-US" sz="4400" dirty="0">
              <a:solidFill>
                <a:srgbClr val="0070C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584734" y="2048065"/>
            <a:ext cx="11367663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897" y="2295426"/>
            <a:ext cx="10447337" cy="4810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78230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8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13"/>
          <p:cNvSpPr txBox="1"/>
          <p:nvPr/>
        </p:nvSpPr>
        <p:spPr>
          <a:xfrm>
            <a:off x="1061214" y="855266"/>
            <a:ext cx="15989242" cy="801897"/>
          </a:xfrm>
          <a:prstGeom prst="rect">
            <a:avLst/>
          </a:prstGeom>
          <a:noFill/>
        </p:spPr>
        <p:txBody>
          <a:bodyPr wrap="square" lIns="123581" tIns="61791" rIns="123581" bIns="61791" rtlCol="0">
            <a:spAutoFit/>
          </a:bodyPr>
          <a:lstStyle/>
          <a:p>
            <a:r>
              <a:rPr lang="zh-CN" altLang="en-US" sz="4400" dirty="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国内的</a:t>
            </a:r>
            <a:r>
              <a:rPr lang="en-US" altLang="zh-CN" sz="4400" dirty="0" err="1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Saas</a:t>
            </a:r>
            <a:endParaRPr lang="zh-CN" altLang="en-US" sz="4400" dirty="0">
              <a:solidFill>
                <a:srgbClr val="0070C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584734" y="2048065"/>
            <a:ext cx="11367663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407" y="4715098"/>
            <a:ext cx="12114213" cy="182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108" y="2151410"/>
            <a:ext cx="10202359" cy="24688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739" y="6630738"/>
            <a:ext cx="10628820" cy="18223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33387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8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13"/>
          <p:cNvSpPr txBox="1"/>
          <p:nvPr/>
        </p:nvSpPr>
        <p:spPr>
          <a:xfrm>
            <a:off x="2253928" y="351210"/>
            <a:ext cx="8387816" cy="801897"/>
          </a:xfrm>
          <a:prstGeom prst="rect">
            <a:avLst/>
          </a:prstGeom>
          <a:noFill/>
        </p:spPr>
        <p:txBody>
          <a:bodyPr wrap="square" lIns="123581" tIns="61791" rIns="123581" bIns="61791" rtlCol="0">
            <a:spAutoFit/>
          </a:bodyPr>
          <a:lstStyle/>
          <a:p>
            <a:r>
              <a:rPr lang="zh-CN" altLang="en-US" sz="4400" dirty="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那么</a:t>
            </a:r>
            <a:r>
              <a:rPr lang="en-US" altLang="zh-CN" sz="4400" dirty="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Apollo</a:t>
            </a:r>
            <a:r>
              <a:rPr lang="zh-CN" altLang="en-US" sz="4400" dirty="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就是一种</a:t>
            </a:r>
            <a:r>
              <a:rPr lang="en-US" altLang="zh-CN" sz="4400" dirty="0" err="1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Saas</a:t>
            </a:r>
            <a:r>
              <a:rPr lang="zh-CN" altLang="en-US" sz="4400" dirty="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吗？</a:t>
            </a:r>
            <a:endParaRPr lang="zh-CN" altLang="en-US" sz="4400" dirty="0">
              <a:solidFill>
                <a:srgbClr val="0070C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2049" name="Picture 1" descr="D:\cache\969308614\Image\C2C\{B(Q4PU1~{EZ~B]O1V5`)SB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920" y="1359322"/>
            <a:ext cx="10591800" cy="6496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8647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13"/>
          <p:cNvSpPr txBox="1"/>
          <p:nvPr/>
        </p:nvSpPr>
        <p:spPr>
          <a:xfrm>
            <a:off x="1061214" y="855266"/>
            <a:ext cx="15989242" cy="801897"/>
          </a:xfrm>
          <a:prstGeom prst="rect">
            <a:avLst/>
          </a:prstGeom>
          <a:noFill/>
        </p:spPr>
        <p:txBody>
          <a:bodyPr wrap="square" lIns="123581" tIns="61791" rIns="123581" bIns="61791" rtlCol="0">
            <a:spAutoFit/>
          </a:bodyPr>
          <a:lstStyle/>
          <a:p>
            <a:r>
              <a:rPr lang="en-US" altLang="zh-CN" sz="4400" dirty="0" err="1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Saas</a:t>
            </a:r>
            <a:r>
              <a:rPr lang="zh-CN" altLang="en-US" sz="4400" dirty="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是什么？</a:t>
            </a:r>
            <a:endParaRPr lang="zh-CN" altLang="en-US" sz="4400" dirty="0">
              <a:solidFill>
                <a:srgbClr val="0070C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584734" y="2048065"/>
            <a:ext cx="11367663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245816" y="2295426"/>
            <a:ext cx="10649069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软件即服务</a:t>
            </a:r>
            <a:r>
              <a:rPr lang="zh-CN" altLang="en-US" dirty="0"/>
              <a:t>（英语：</a:t>
            </a:r>
            <a:r>
              <a:rPr lang="en-US" altLang="zh-CN" dirty="0"/>
              <a:t>Software as a Service</a:t>
            </a:r>
            <a:r>
              <a:rPr lang="zh-CN" altLang="en-US" dirty="0"/>
              <a:t>，缩写为 </a:t>
            </a:r>
            <a:r>
              <a:rPr lang="en-US" altLang="zh-CN" dirty="0"/>
              <a:t>SaaS</a:t>
            </a:r>
            <a:r>
              <a:rPr lang="zh-CN" altLang="en-US" dirty="0"/>
              <a:t>，发音：</a:t>
            </a:r>
            <a:r>
              <a:rPr lang="en-US" altLang="zh-CN" dirty="0" err="1"/>
              <a:t>sæs</a:t>
            </a:r>
            <a:r>
              <a:rPr lang="zh-CN" altLang="en-US" dirty="0"/>
              <a:t>或</a:t>
            </a:r>
            <a:r>
              <a:rPr lang="en-US" altLang="zh-CN" dirty="0" err="1" smtClean="0"/>
              <a:t>sɑs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r>
              <a:rPr lang="zh-CN" altLang="en-US" dirty="0" smtClean="0"/>
              <a:t>有时</a:t>
            </a:r>
            <a:r>
              <a:rPr lang="zh-CN" altLang="en-US" dirty="0"/>
              <a:t>被作为“</a:t>
            </a:r>
            <a:r>
              <a:rPr lang="zh-CN" altLang="en-US" dirty="0">
                <a:solidFill>
                  <a:srgbClr val="C00000"/>
                </a:solidFill>
              </a:rPr>
              <a:t>即需即用</a:t>
            </a:r>
            <a:r>
              <a:rPr lang="zh-CN" altLang="en-US" dirty="0"/>
              <a:t>软件”（即“一经要求，即可使用”）</a:t>
            </a:r>
            <a:r>
              <a:rPr lang="zh-CN" altLang="en-US" dirty="0" smtClean="0"/>
              <a:t>提及，</a:t>
            </a:r>
            <a:r>
              <a:rPr lang="zh-CN" altLang="en-US" dirty="0"/>
              <a:t>它是一</a:t>
            </a:r>
            <a:r>
              <a:rPr lang="zh-CN" altLang="en-US" dirty="0" smtClean="0"/>
              <a:t>种</a:t>
            </a:r>
            <a:endParaRPr lang="en-US" altLang="zh-CN" dirty="0" smtClean="0"/>
          </a:p>
          <a:p>
            <a:r>
              <a:rPr lang="zh-CN" altLang="en-US" dirty="0" smtClean="0">
                <a:solidFill>
                  <a:srgbClr val="C00000"/>
                </a:solidFill>
              </a:rPr>
              <a:t>软件</a:t>
            </a:r>
            <a:r>
              <a:rPr lang="zh-CN" altLang="en-US" dirty="0">
                <a:solidFill>
                  <a:srgbClr val="C00000"/>
                </a:solidFill>
              </a:rPr>
              <a:t>交付</a:t>
            </a:r>
            <a:r>
              <a:rPr lang="zh-CN" altLang="en-US" dirty="0" smtClean="0">
                <a:solidFill>
                  <a:srgbClr val="C00000"/>
                </a:solidFill>
              </a:rPr>
              <a:t>模式</a:t>
            </a:r>
            <a:r>
              <a:rPr lang="zh-CN" altLang="en-US" dirty="0" smtClean="0"/>
              <a:t>。</a:t>
            </a:r>
            <a:r>
              <a:rPr lang="zh-CN" altLang="en-US" dirty="0"/>
              <a:t>在这种交付模式中云端集中式托管软件及其相关的</a:t>
            </a:r>
            <a:r>
              <a:rPr lang="zh-CN" altLang="en-US" dirty="0" smtClean="0"/>
              <a:t>数据，</a:t>
            </a:r>
            <a:endParaRPr lang="en-US" altLang="zh-CN" dirty="0" smtClean="0"/>
          </a:p>
          <a:p>
            <a:r>
              <a:rPr lang="zh-CN" altLang="en-US" dirty="0" smtClean="0"/>
              <a:t>软件</a:t>
            </a:r>
            <a:r>
              <a:rPr lang="zh-CN" altLang="en-US" dirty="0"/>
              <a:t>仅需通过互联网，而不须通过安装即可使用。用户通常使用精简客户端</a:t>
            </a:r>
            <a:r>
              <a:rPr lang="zh-CN" altLang="en-US" dirty="0" smtClean="0"/>
              <a:t>经</a:t>
            </a:r>
            <a:endParaRPr lang="en-US" altLang="zh-CN" dirty="0" smtClean="0"/>
          </a:p>
          <a:p>
            <a:r>
              <a:rPr lang="zh-CN" altLang="en-US" dirty="0" smtClean="0"/>
              <a:t>由</a:t>
            </a:r>
            <a:r>
              <a:rPr lang="zh-CN" altLang="en-US" dirty="0"/>
              <a:t>一个网页浏览器来访问软件即服务。</a:t>
            </a:r>
            <a:endParaRPr lang="en-US" altLang="zh-CN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421778" y="4234418"/>
            <a:ext cx="1029714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/>
              <a:t>主要特征：</a:t>
            </a:r>
            <a:endParaRPr lang="en-US" altLang="zh-CN" sz="2000" dirty="0" smtClean="0"/>
          </a:p>
          <a:p>
            <a:r>
              <a:rPr lang="en-US" altLang="zh-CN" sz="2000" dirty="0"/>
              <a:t>a) </a:t>
            </a:r>
            <a:r>
              <a:rPr lang="zh-CN" altLang="en-US" sz="2000" dirty="0"/>
              <a:t>服务的收费方式风险小，灵活选择模块，备份，维护，安全，升级</a:t>
            </a:r>
          </a:p>
          <a:p>
            <a:r>
              <a:rPr lang="en-US" altLang="zh-CN" sz="2000" dirty="0"/>
              <a:t>b) </a:t>
            </a:r>
            <a:r>
              <a:rPr lang="zh-CN" altLang="en-US" sz="2000" dirty="0"/>
              <a:t>让客户更专注核心业务</a:t>
            </a:r>
          </a:p>
          <a:p>
            <a:r>
              <a:rPr lang="en-US" altLang="zh-CN" sz="2000" dirty="0"/>
              <a:t>c) </a:t>
            </a:r>
            <a:r>
              <a:rPr lang="zh-CN" altLang="en-US" sz="2000" dirty="0"/>
              <a:t>灵活启用和暂停，随时随地都可使用</a:t>
            </a:r>
          </a:p>
          <a:p>
            <a:r>
              <a:rPr lang="en-US" altLang="zh-CN" sz="2000" dirty="0" smtClean="0"/>
              <a:t>d) </a:t>
            </a:r>
            <a:r>
              <a:rPr lang="zh-CN" altLang="en-US" sz="2000" dirty="0"/>
              <a:t>产品更新速度加快</a:t>
            </a:r>
          </a:p>
          <a:p>
            <a:r>
              <a:rPr lang="en-US" altLang="zh-CN" sz="2000" dirty="0" smtClean="0"/>
              <a:t>e) </a:t>
            </a:r>
            <a:r>
              <a:rPr lang="zh-CN" altLang="en-US" sz="2000" dirty="0"/>
              <a:t>有效降低营销成本</a:t>
            </a:r>
          </a:p>
          <a:p>
            <a:r>
              <a:rPr lang="en-US" altLang="zh-CN" sz="2000" dirty="0" smtClean="0"/>
              <a:t>f) </a:t>
            </a:r>
            <a:r>
              <a:rPr lang="zh-CN" altLang="en-US" sz="2000" dirty="0"/>
              <a:t>准面对面使用指导</a:t>
            </a:r>
          </a:p>
          <a:p>
            <a:r>
              <a:rPr lang="en-US" altLang="zh-CN" sz="2000" dirty="0" smtClean="0"/>
              <a:t>g) </a:t>
            </a:r>
            <a:r>
              <a:rPr lang="zh-CN" altLang="en-US" sz="2000" dirty="0"/>
              <a:t>在全球各地，</a:t>
            </a:r>
            <a:r>
              <a:rPr lang="en-US" altLang="zh-CN" sz="2000" dirty="0"/>
              <a:t>7*24</a:t>
            </a:r>
            <a:r>
              <a:rPr lang="zh-CN" altLang="en-US" sz="2000" dirty="0"/>
              <a:t>全天候网络</a:t>
            </a:r>
            <a:r>
              <a:rPr lang="zh-CN" altLang="en-US" sz="2000" dirty="0" smtClean="0"/>
              <a:t>服务</a:t>
            </a:r>
          </a:p>
          <a:p>
            <a:r>
              <a:rPr lang="en-US" altLang="zh-CN" sz="2000" dirty="0"/>
              <a:t>h</a:t>
            </a:r>
            <a:r>
              <a:rPr lang="en-US" altLang="zh-CN" sz="2000" dirty="0" smtClean="0"/>
              <a:t>) </a:t>
            </a:r>
            <a:r>
              <a:rPr lang="zh-CN" altLang="en-US" sz="2000" dirty="0" smtClean="0"/>
              <a:t>大大降低客户的总体拥有成本</a:t>
            </a:r>
            <a:endParaRPr lang="zh-CN" altLang="en-US" sz="2000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8079" y="5095869"/>
            <a:ext cx="4887590" cy="26164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01375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85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13"/>
          <p:cNvSpPr txBox="1"/>
          <p:nvPr/>
        </p:nvSpPr>
        <p:spPr>
          <a:xfrm>
            <a:off x="1061214" y="855266"/>
            <a:ext cx="15989242" cy="801897"/>
          </a:xfrm>
          <a:prstGeom prst="rect">
            <a:avLst/>
          </a:prstGeom>
          <a:noFill/>
        </p:spPr>
        <p:txBody>
          <a:bodyPr wrap="square" lIns="123581" tIns="61791" rIns="123581" bIns="61791" rtlCol="0">
            <a:spAutoFit/>
          </a:bodyPr>
          <a:lstStyle/>
          <a:p>
            <a:r>
              <a:rPr lang="en-US" altLang="zh-CN" sz="4400" dirty="0" err="1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Saas</a:t>
            </a:r>
            <a:r>
              <a:rPr lang="zh-CN" altLang="en-US" sz="4400" dirty="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en-US" altLang="zh-CN" sz="4400" dirty="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Apollo</a:t>
            </a:r>
            <a:r>
              <a:rPr lang="zh-CN" altLang="en-US" sz="4400" dirty="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对照表</a:t>
            </a:r>
            <a:endParaRPr lang="zh-CN" altLang="en-US" sz="4400" dirty="0">
              <a:solidFill>
                <a:srgbClr val="0070C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584734" y="2048065"/>
            <a:ext cx="11367663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7208842"/>
              </p:ext>
            </p:extLst>
          </p:nvPr>
        </p:nvGraphicFramePr>
        <p:xfrm>
          <a:off x="586829" y="2151410"/>
          <a:ext cx="12036250" cy="5974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81476"/>
                <a:gridCol w="3206889"/>
                <a:gridCol w="3627363"/>
                <a:gridCol w="2720522"/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特征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Saas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Apollo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说明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收费方式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按流量或模块月费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按模块和年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备份和维护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自动进行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人工处理（部分缺失）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升级更新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平滑升级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停机升级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2000" dirty="0" smtClean="0"/>
                        <a:t>功能启停灵活度</a:t>
                      </a:r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000" dirty="0" smtClean="0"/>
                        <a:t>随时启停全部功能或部分功能</a:t>
                      </a:r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000" dirty="0" smtClean="0"/>
                        <a:t>买下产品后不能根据实际情况取消某些功能</a:t>
                      </a:r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2000" dirty="0" smtClean="0"/>
                        <a:t>模块订购灵活度</a:t>
                      </a:r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按需订购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按产品订购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市场空间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全网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000" dirty="0" smtClean="0"/>
                        <a:t>当前面向服务部署领域</a:t>
                      </a:r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dirty="0" smtClean="0"/>
                        <a:t>Apollo</a:t>
                      </a:r>
                      <a:r>
                        <a:rPr lang="zh-CN" altLang="en-US" sz="1800" dirty="0" smtClean="0"/>
                        <a:t>产品受地区限制</a:t>
                      </a:r>
                      <a:endParaRPr lang="zh-CN" altLang="en-US" sz="1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123581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dirty="0" smtClean="0"/>
                        <a:t>营销方式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通过网络或其他方式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靠传统方式营销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altLang="zh-CN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123581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dirty="0" smtClean="0"/>
                        <a:t>使用指导方式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000" dirty="0" smtClean="0"/>
                        <a:t>用户自主根据在线教程或者用户热线</a:t>
                      </a:r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依靠人员培训及用户热线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altLang="zh-CN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123581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 smtClean="0"/>
                        <a:t>7*24</a:t>
                      </a:r>
                      <a:r>
                        <a:rPr lang="zh-CN" altLang="en-US" sz="2400" dirty="0" smtClean="0"/>
                        <a:t>服务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4</a:t>
                      </a:r>
                      <a:r>
                        <a:rPr lang="zh-CN" altLang="en-US" dirty="0" smtClean="0"/>
                        <a:t>个</a:t>
                      </a:r>
                      <a:r>
                        <a:rPr lang="en-US" altLang="zh-CN" dirty="0" smtClean="0"/>
                        <a:t>9</a:t>
                      </a:r>
                      <a:r>
                        <a:rPr lang="en-US" altLang="zh-CN" baseline="0" dirty="0" smtClean="0"/>
                        <a:t> </a:t>
                      </a:r>
                      <a:r>
                        <a:rPr lang="zh-CN" altLang="en-US" baseline="0" dirty="0" smtClean="0"/>
                        <a:t>甚至 </a:t>
                      </a:r>
                      <a:r>
                        <a:rPr lang="en-US" altLang="zh-CN" baseline="0" dirty="0" smtClean="0"/>
                        <a:t>5</a:t>
                      </a:r>
                      <a:r>
                        <a:rPr lang="zh-CN" altLang="en-US" baseline="0" dirty="0" smtClean="0"/>
                        <a:t>个</a:t>
                      </a:r>
                      <a:r>
                        <a:rPr lang="en-US" altLang="zh-CN" baseline="0" dirty="0" smtClean="0"/>
                        <a:t>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难以达到一直稳定可靠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altLang="zh-CN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123581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dirty="0" smtClean="0"/>
                        <a:t>数据归属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数据放置平台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数据放置平台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一样</a:t>
                      </a:r>
                      <a:endParaRPr lang="en-US" altLang="zh-CN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123581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dirty="0" smtClean="0"/>
                        <a:t>企业系统集成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dirty="0" err="1" smtClean="0"/>
                        <a:t>Saas</a:t>
                      </a:r>
                      <a:r>
                        <a:rPr lang="zh-CN" altLang="en-US" sz="2000" dirty="0" smtClean="0"/>
                        <a:t>不行，通过</a:t>
                      </a:r>
                      <a:r>
                        <a:rPr lang="en-US" altLang="zh-CN" sz="2000" dirty="0" err="1" smtClean="0"/>
                        <a:t>Api</a:t>
                      </a:r>
                      <a:r>
                        <a:rPr lang="zh-CN" altLang="en-US" sz="2000" dirty="0" smtClean="0"/>
                        <a:t>集成</a:t>
                      </a:r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不能集成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altLang="zh-CN" dirty="0" smtClean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10190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1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13"/>
          <p:cNvSpPr txBox="1"/>
          <p:nvPr/>
        </p:nvSpPr>
        <p:spPr>
          <a:xfrm>
            <a:off x="1061214" y="855266"/>
            <a:ext cx="15989242" cy="801897"/>
          </a:xfrm>
          <a:prstGeom prst="rect">
            <a:avLst/>
          </a:prstGeom>
          <a:noFill/>
        </p:spPr>
        <p:txBody>
          <a:bodyPr wrap="square" lIns="123581" tIns="61791" rIns="123581" bIns="61791" rtlCol="0">
            <a:spAutoFit/>
          </a:bodyPr>
          <a:lstStyle/>
          <a:p>
            <a:r>
              <a:rPr lang="en-US" altLang="zh-CN" sz="4400" dirty="0" err="1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Saas</a:t>
            </a:r>
            <a:r>
              <a:rPr lang="zh-CN" altLang="en-US" sz="4400" dirty="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本质</a:t>
            </a:r>
            <a:endParaRPr lang="zh-CN" altLang="en-US" sz="4400" dirty="0">
              <a:solidFill>
                <a:srgbClr val="0070C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584734" y="2048065"/>
            <a:ext cx="11367663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0272" y="2223418"/>
            <a:ext cx="4533900" cy="2562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613968" y="3256210"/>
            <a:ext cx="242406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 err="1" smtClean="0">
                <a:solidFill>
                  <a:srgbClr val="002060"/>
                </a:solidFill>
              </a:rPr>
              <a:t>Saas</a:t>
            </a:r>
            <a:r>
              <a:rPr lang="en-US" altLang="zh-CN" sz="4400" dirty="0" smtClean="0">
                <a:solidFill>
                  <a:srgbClr val="002060"/>
                </a:solidFill>
              </a:rPr>
              <a:t> </a:t>
            </a:r>
            <a:r>
              <a:rPr lang="zh-CN" altLang="en-US" sz="4400" dirty="0" smtClean="0">
                <a:solidFill>
                  <a:srgbClr val="002060"/>
                </a:solidFill>
              </a:rPr>
              <a:t>是</a:t>
            </a:r>
            <a:r>
              <a:rPr lang="en-US" altLang="zh-CN" sz="4400" dirty="0" smtClean="0">
                <a:solidFill>
                  <a:srgbClr val="002060"/>
                </a:solidFill>
              </a:rPr>
              <a:t>..</a:t>
            </a:r>
            <a:endParaRPr lang="zh-CN" altLang="en-US" sz="4400" dirty="0">
              <a:solidFill>
                <a:srgbClr val="00206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262040" y="5463778"/>
            <a:ext cx="49375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/>
              <a:t>卖</a:t>
            </a:r>
            <a:r>
              <a:rPr lang="zh-CN" altLang="en-US" sz="3200" dirty="0" smtClean="0"/>
              <a:t>产品、卖软件 </a:t>
            </a:r>
            <a:r>
              <a:rPr lang="en-US" altLang="zh-CN" sz="3200" dirty="0" smtClean="0">
                <a:sym typeface="Wingdings" panose="05000000000000000000" pitchFamily="2" charset="2"/>
              </a:rPr>
              <a:t></a:t>
            </a:r>
            <a:r>
              <a:rPr lang="zh-CN" altLang="en-US" sz="3200" dirty="0" smtClean="0">
                <a:sym typeface="Wingdings" panose="05000000000000000000" pitchFamily="2" charset="2"/>
              </a:rPr>
              <a:t>卖服务</a:t>
            </a:r>
            <a:r>
              <a:rPr lang="en-US" altLang="zh-CN" sz="3200" dirty="0" smtClean="0">
                <a:sym typeface="Wingdings" panose="05000000000000000000" pitchFamily="2" charset="2"/>
              </a:rPr>
              <a:t> </a:t>
            </a:r>
            <a:endParaRPr lang="zh-CN" altLang="en-US" sz="3200" dirty="0"/>
          </a:p>
        </p:txBody>
      </p:sp>
      <p:sp>
        <p:nvSpPr>
          <p:cNvPr id="8" name="TextBox 7"/>
          <p:cNvSpPr txBox="1"/>
          <p:nvPr/>
        </p:nvSpPr>
        <p:spPr>
          <a:xfrm>
            <a:off x="3431233" y="6327874"/>
            <a:ext cx="54713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 smtClean="0">
                <a:sym typeface="Wingdings" panose="05000000000000000000" pitchFamily="2" charset="2"/>
              </a:rPr>
              <a:t>一次性收费 </a:t>
            </a:r>
            <a:r>
              <a:rPr lang="en-US" altLang="zh-CN" sz="3200" dirty="0" smtClean="0">
                <a:sym typeface="Wingdings" panose="05000000000000000000" pitchFamily="2" charset="2"/>
              </a:rPr>
              <a:t> </a:t>
            </a:r>
            <a:r>
              <a:rPr lang="zh-CN" altLang="en-US" sz="3200" dirty="0" smtClean="0">
                <a:sym typeface="Wingdings" panose="05000000000000000000" pitchFamily="2" charset="2"/>
              </a:rPr>
              <a:t>按照流量收费</a:t>
            </a:r>
            <a:r>
              <a:rPr lang="en-US" altLang="zh-CN" sz="3200" dirty="0" smtClean="0">
                <a:sym typeface="Wingdings" panose="05000000000000000000" pitchFamily="2" charset="2"/>
              </a:rPr>
              <a:t> </a:t>
            </a:r>
            <a:endParaRPr lang="zh-CN" altLang="en-US" sz="3200" dirty="0"/>
          </a:p>
        </p:txBody>
      </p:sp>
      <p:sp>
        <p:nvSpPr>
          <p:cNvPr id="10" name="TextBox 9"/>
          <p:cNvSpPr txBox="1"/>
          <p:nvPr/>
        </p:nvSpPr>
        <p:spPr>
          <a:xfrm>
            <a:off x="3577659" y="7316511"/>
            <a:ext cx="48285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ym typeface="Wingdings" panose="05000000000000000000" pitchFamily="2" charset="2"/>
              </a:rPr>
              <a:t>今年</a:t>
            </a:r>
            <a:r>
              <a:rPr lang="en-US" altLang="zh-CN" sz="3200" dirty="0" smtClean="0">
                <a:sym typeface="Wingdings" panose="05000000000000000000" pitchFamily="2" charset="2"/>
              </a:rPr>
              <a:t>5000W  </a:t>
            </a:r>
            <a:r>
              <a:rPr lang="zh-CN" altLang="en-US" sz="3200" dirty="0" smtClean="0">
                <a:sym typeface="Wingdings" panose="05000000000000000000" pitchFamily="2" charset="2"/>
              </a:rPr>
              <a:t>明年</a:t>
            </a:r>
            <a:r>
              <a:rPr lang="en-US" altLang="zh-CN" sz="3200" dirty="0" smtClean="0">
                <a:sym typeface="Wingdings" panose="05000000000000000000" pitchFamily="2" charset="2"/>
              </a:rPr>
              <a:t>100W?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359307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47242" y="2915622"/>
            <a:ext cx="13361350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500" dirty="0" smtClean="0">
                <a:solidFill>
                  <a:srgbClr val="00B0F0"/>
                </a:solidFill>
              </a:rPr>
              <a:t>那为什么</a:t>
            </a:r>
            <a:r>
              <a:rPr lang="en-US" altLang="zh-CN" sz="11500" dirty="0" err="1" smtClean="0">
                <a:solidFill>
                  <a:srgbClr val="00B0F0"/>
                </a:solidFill>
              </a:rPr>
              <a:t>Saas</a:t>
            </a:r>
            <a:r>
              <a:rPr lang="zh-CN" altLang="en-US" sz="11500" dirty="0" smtClean="0">
                <a:solidFill>
                  <a:srgbClr val="00B0F0"/>
                </a:solidFill>
              </a:rPr>
              <a:t>还火？</a:t>
            </a:r>
            <a:endParaRPr lang="zh-CN" altLang="en-US" sz="115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5971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13"/>
          <p:cNvSpPr txBox="1"/>
          <p:nvPr/>
        </p:nvSpPr>
        <p:spPr>
          <a:xfrm>
            <a:off x="1061214" y="855266"/>
            <a:ext cx="15989242" cy="801897"/>
          </a:xfrm>
          <a:prstGeom prst="rect">
            <a:avLst/>
          </a:prstGeom>
          <a:noFill/>
        </p:spPr>
        <p:txBody>
          <a:bodyPr wrap="square" lIns="123581" tIns="61791" rIns="123581" bIns="61791" rtlCol="0">
            <a:spAutoFit/>
          </a:bodyPr>
          <a:lstStyle/>
          <a:p>
            <a:r>
              <a:rPr lang="en-US" altLang="zh-CN" sz="4400" dirty="0" err="1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Saas</a:t>
            </a:r>
            <a:r>
              <a:rPr lang="zh-CN" altLang="en-US" sz="4400" dirty="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本质</a:t>
            </a:r>
            <a:endParaRPr lang="zh-CN" altLang="en-US" sz="4400" dirty="0">
              <a:solidFill>
                <a:srgbClr val="0070C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584734" y="2048065"/>
            <a:ext cx="11367663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7549" y="2223418"/>
            <a:ext cx="4392488" cy="2609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矩形 3"/>
          <p:cNvSpPr/>
          <p:nvPr/>
        </p:nvSpPr>
        <p:spPr>
          <a:xfrm>
            <a:off x="653766" y="3297510"/>
            <a:ext cx="387798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深层次的原因是，卖软件太</a:t>
            </a:r>
          </a:p>
        </p:txBody>
      </p:sp>
      <p:sp>
        <p:nvSpPr>
          <p:cNvPr id="8" name="矩形 7"/>
          <p:cNvSpPr/>
          <p:nvPr/>
        </p:nvSpPr>
        <p:spPr>
          <a:xfrm>
            <a:off x="659425" y="5103738"/>
            <a:ext cx="634019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已经形成了恶性循环，市场受到严重的阻碍。</a:t>
            </a:r>
          </a:p>
        </p:txBody>
      </p:sp>
      <p:sp>
        <p:nvSpPr>
          <p:cNvPr id="9" name="矩形 8"/>
          <p:cNvSpPr/>
          <p:nvPr/>
        </p:nvSpPr>
        <p:spPr>
          <a:xfrm>
            <a:off x="669714" y="5565403"/>
            <a:ext cx="1159953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Gartner</a:t>
            </a:r>
            <a:r>
              <a:rPr lang="zh-CN" altLang="en-US" dirty="0"/>
              <a:t>的调查研究曾表明：在所有</a:t>
            </a:r>
            <a:r>
              <a:rPr lang="en-US" altLang="zh-CN" dirty="0"/>
              <a:t>CRM</a:t>
            </a:r>
            <a:r>
              <a:rPr lang="zh-CN" altLang="en-US" dirty="0"/>
              <a:t>项目中</a:t>
            </a:r>
            <a:r>
              <a:rPr lang="zh-CN" altLang="en-US" dirty="0">
                <a:solidFill>
                  <a:srgbClr val="FF0000"/>
                </a:solidFill>
              </a:rPr>
              <a:t>大约</a:t>
            </a:r>
            <a:r>
              <a:rPr lang="en-US" altLang="zh-CN" dirty="0">
                <a:solidFill>
                  <a:srgbClr val="FF0000"/>
                </a:solidFill>
              </a:rPr>
              <a:t>55%</a:t>
            </a:r>
            <a:r>
              <a:rPr lang="zh-CN" altLang="en-US" dirty="0">
                <a:solidFill>
                  <a:srgbClr val="FF0000"/>
                </a:solidFill>
              </a:rPr>
              <a:t>没有达到软件用户的预期目的</a:t>
            </a:r>
            <a:r>
              <a:rPr lang="zh-CN" altLang="en-US" dirty="0"/>
              <a:t>，通俗的说是实施失败，</a:t>
            </a:r>
            <a:r>
              <a:rPr lang="en-US" altLang="zh-CN" dirty="0"/>
              <a:t>ERP</a:t>
            </a:r>
            <a:r>
              <a:rPr lang="zh-CN" altLang="en-US" dirty="0"/>
              <a:t>就更不用说了。大型客户动辄支付几百万上千万的费用，买回来的东西却没法用。</a:t>
            </a:r>
            <a:r>
              <a:rPr lang="zh-CN" altLang="en-US" dirty="0">
                <a:solidFill>
                  <a:srgbClr val="FF0000"/>
                </a:solidFill>
              </a:rPr>
              <a:t>那么软件公司有获利吗？</a:t>
            </a:r>
            <a:r>
              <a:rPr lang="zh-CN" altLang="en-US" dirty="0"/>
              <a:t>其实也没有多少，因为实施不成功，客户不肯支付尾款，更加不可能支付维护费，甚至为此打官司的也不在少数。在这种情形下，软件供应商和客户</a:t>
            </a:r>
            <a:r>
              <a:rPr lang="zh-CN" altLang="en-US" dirty="0">
                <a:solidFill>
                  <a:srgbClr val="FF0000"/>
                </a:solidFill>
              </a:rPr>
              <a:t>双输！</a:t>
            </a:r>
          </a:p>
        </p:txBody>
      </p:sp>
    </p:spTree>
    <p:extLst>
      <p:ext uri="{BB962C8B-B14F-4D97-AF65-F5344CB8AC3E}">
        <p14:creationId xmlns:p14="http://schemas.microsoft.com/office/powerpoint/2010/main" val="2604893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13"/>
          <p:cNvSpPr txBox="1"/>
          <p:nvPr/>
        </p:nvSpPr>
        <p:spPr>
          <a:xfrm>
            <a:off x="1061214" y="855266"/>
            <a:ext cx="15989242" cy="801897"/>
          </a:xfrm>
          <a:prstGeom prst="rect">
            <a:avLst/>
          </a:prstGeom>
          <a:noFill/>
        </p:spPr>
        <p:txBody>
          <a:bodyPr wrap="square" lIns="123581" tIns="61791" rIns="123581" bIns="61791" rtlCol="0">
            <a:spAutoFit/>
          </a:bodyPr>
          <a:lstStyle/>
          <a:p>
            <a:r>
              <a:rPr lang="zh-CN" altLang="en-US" sz="4400" dirty="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目录</a:t>
            </a:r>
            <a:endParaRPr lang="zh-CN" altLang="en-US" sz="4400" dirty="0">
              <a:solidFill>
                <a:srgbClr val="0070C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584734" y="2048065"/>
            <a:ext cx="11367663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61214" y="2367434"/>
            <a:ext cx="781745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zh-CN" altLang="en-US" sz="3200" dirty="0" smtClean="0">
                <a:solidFill>
                  <a:srgbClr val="FF0000"/>
                </a:solidFill>
              </a:rPr>
              <a:t>云和云计算</a:t>
            </a:r>
            <a:endParaRPr lang="en-US" altLang="zh-CN" sz="3200" dirty="0">
              <a:solidFill>
                <a:srgbClr val="FF0000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altLang="zh-CN" sz="3200" dirty="0" err="1" smtClean="0"/>
              <a:t>Iaas</a:t>
            </a:r>
            <a:r>
              <a:rPr lang="zh-CN" altLang="en-US" sz="3200" dirty="0" smtClean="0"/>
              <a:t> </a:t>
            </a:r>
            <a:r>
              <a:rPr lang="en-US" altLang="zh-CN" sz="3200" dirty="0" err="1" smtClean="0"/>
              <a:t>Paas</a:t>
            </a:r>
            <a:r>
              <a:rPr lang="en-US" altLang="zh-CN" sz="3200" dirty="0" smtClean="0"/>
              <a:t> </a:t>
            </a:r>
            <a:r>
              <a:rPr lang="en-US" altLang="zh-CN" sz="3200" dirty="0" err="1" smtClean="0"/>
              <a:t>Saas</a:t>
            </a:r>
            <a:endParaRPr lang="en-US" altLang="zh-CN" sz="3200" dirty="0" smtClean="0"/>
          </a:p>
          <a:p>
            <a:pPr marL="457200" indent="-457200">
              <a:buFont typeface="+mj-lt"/>
              <a:buAutoNum type="arabicPeriod"/>
            </a:pPr>
            <a:r>
              <a:rPr lang="en-US" altLang="zh-CN" sz="3200" dirty="0" err="1" smtClean="0"/>
              <a:t>Saas</a:t>
            </a:r>
            <a:r>
              <a:rPr lang="zh-CN" altLang="en-US" sz="3200" dirty="0" smtClean="0"/>
              <a:t>定位及案例</a:t>
            </a:r>
            <a:endParaRPr lang="en-US" altLang="zh-CN" sz="3200" dirty="0" smtClean="0"/>
          </a:p>
          <a:p>
            <a:pPr marL="457200" indent="-457200">
              <a:buFont typeface="+mj-lt"/>
              <a:buAutoNum type="arabicPeriod"/>
            </a:pPr>
            <a:r>
              <a:rPr lang="en-US" altLang="zh-CN" sz="3200" dirty="0" err="1" smtClean="0"/>
              <a:t>Saas</a:t>
            </a:r>
            <a:r>
              <a:rPr lang="zh-CN" altLang="en-US" sz="3200" dirty="0" smtClean="0"/>
              <a:t>的坑</a:t>
            </a:r>
            <a:endParaRPr lang="en-US" altLang="zh-CN" sz="3200" dirty="0" smtClean="0"/>
          </a:p>
        </p:txBody>
      </p:sp>
    </p:spTree>
    <p:extLst>
      <p:ext uri="{BB962C8B-B14F-4D97-AF65-F5344CB8AC3E}">
        <p14:creationId xmlns:p14="http://schemas.microsoft.com/office/powerpoint/2010/main" val="362182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5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13"/>
          <p:cNvSpPr txBox="1"/>
          <p:nvPr/>
        </p:nvSpPr>
        <p:spPr>
          <a:xfrm>
            <a:off x="1061214" y="855266"/>
            <a:ext cx="15989242" cy="801897"/>
          </a:xfrm>
          <a:prstGeom prst="rect">
            <a:avLst/>
          </a:prstGeom>
          <a:noFill/>
        </p:spPr>
        <p:txBody>
          <a:bodyPr wrap="square" lIns="123581" tIns="61791" rIns="123581" bIns="61791" rtlCol="0">
            <a:spAutoFit/>
          </a:bodyPr>
          <a:lstStyle/>
          <a:p>
            <a:r>
              <a:rPr lang="en-US" altLang="zh-CN" sz="4400" dirty="0" err="1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Saas</a:t>
            </a:r>
            <a:r>
              <a:rPr lang="zh-CN" altLang="en-US" sz="4400" dirty="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本质</a:t>
            </a:r>
            <a:endParaRPr lang="zh-CN" altLang="en-US" sz="4400" dirty="0">
              <a:solidFill>
                <a:srgbClr val="0070C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584734" y="2048065"/>
            <a:ext cx="11367663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 2"/>
          <p:cNvSpPr/>
          <p:nvPr/>
        </p:nvSpPr>
        <p:spPr>
          <a:xfrm>
            <a:off x="5422280" y="2943498"/>
            <a:ext cx="667413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/>
              <a:t>把卖软件变为卖服务，软件厂商</a:t>
            </a:r>
            <a:r>
              <a:rPr lang="zh-CN" altLang="en-US" sz="2800" dirty="0">
                <a:solidFill>
                  <a:srgbClr val="FF0000"/>
                </a:solidFill>
              </a:rPr>
              <a:t>革自己的命</a:t>
            </a:r>
            <a:r>
              <a:rPr lang="zh-CN" altLang="en-US" sz="2800" dirty="0"/>
              <a:t>，放弃一次性收入，按照客户是否使用来收费，实际上就是按照客户是否成功来收费。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776" y="2151410"/>
            <a:ext cx="4238625" cy="5800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57991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13"/>
          <p:cNvSpPr txBox="1"/>
          <p:nvPr/>
        </p:nvSpPr>
        <p:spPr>
          <a:xfrm>
            <a:off x="1061214" y="855266"/>
            <a:ext cx="15989242" cy="801897"/>
          </a:xfrm>
          <a:prstGeom prst="rect">
            <a:avLst/>
          </a:prstGeom>
          <a:noFill/>
        </p:spPr>
        <p:txBody>
          <a:bodyPr wrap="square" lIns="123581" tIns="61791" rIns="123581" bIns="61791" rtlCol="0">
            <a:spAutoFit/>
          </a:bodyPr>
          <a:lstStyle/>
          <a:p>
            <a:r>
              <a:rPr lang="zh-CN" altLang="en-US" sz="4400" dirty="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目录</a:t>
            </a:r>
            <a:endParaRPr lang="zh-CN" altLang="en-US" sz="4400" dirty="0">
              <a:solidFill>
                <a:srgbClr val="0070C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584734" y="2048065"/>
            <a:ext cx="11367663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61214" y="2367434"/>
            <a:ext cx="781745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zh-CN" altLang="en-US" sz="3200" dirty="0" smtClean="0"/>
              <a:t>云和云计算</a:t>
            </a:r>
            <a:endParaRPr lang="en-US" altLang="zh-CN" sz="3200" dirty="0"/>
          </a:p>
          <a:p>
            <a:pPr marL="457200" indent="-457200">
              <a:buFont typeface="+mj-lt"/>
              <a:buAutoNum type="arabicPeriod"/>
            </a:pPr>
            <a:r>
              <a:rPr lang="en-US" altLang="zh-CN" sz="3200" dirty="0" err="1" smtClean="0"/>
              <a:t>Iaas</a:t>
            </a:r>
            <a:r>
              <a:rPr lang="zh-CN" altLang="en-US" sz="3200" dirty="0" smtClean="0"/>
              <a:t> </a:t>
            </a:r>
            <a:r>
              <a:rPr lang="en-US" altLang="zh-CN" sz="3200" dirty="0" err="1" smtClean="0"/>
              <a:t>Paas</a:t>
            </a:r>
            <a:r>
              <a:rPr lang="en-US" altLang="zh-CN" sz="3200" dirty="0" smtClean="0"/>
              <a:t> </a:t>
            </a:r>
            <a:r>
              <a:rPr lang="en-US" altLang="zh-CN" sz="3200" dirty="0" err="1" smtClean="0"/>
              <a:t>Saas</a:t>
            </a:r>
            <a:endParaRPr lang="en-US" altLang="zh-CN" sz="3200" dirty="0" smtClean="0"/>
          </a:p>
          <a:p>
            <a:pPr marL="457200" indent="-457200">
              <a:buFont typeface="+mj-lt"/>
              <a:buAutoNum type="arabicPeriod"/>
            </a:pPr>
            <a:r>
              <a:rPr lang="en-US" altLang="zh-CN" sz="3200" dirty="0" err="1" smtClean="0">
                <a:solidFill>
                  <a:srgbClr val="FF0000"/>
                </a:solidFill>
              </a:rPr>
              <a:t>Saas</a:t>
            </a:r>
            <a:r>
              <a:rPr lang="zh-CN" altLang="en-US" sz="3200" dirty="0" smtClean="0">
                <a:solidFill>
                  <a:srgbClr val="FF0000"/>
                </a:solidFill>
              </a:rPr>
              <a:t>定位及案例</a:t>
            </a:r>
            <a:endParaRPr lang="en-US" altLang="zh-CN" sz="3200" dirty="0" smtClean="0">
              <a:solidFill>
                <a:srgbClr val="FF0000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altLang="zh-CN" sz="3200" dirty="0" err="1" smtClean="0"/>
              <a:t>Saas</a:t>
            </a:r>
            <a:r>
              <a:rPr lang="zh-CN" altLang="en-US" sz="3200" dirty="0" smtClean="0"/>
              <a:t>的坑</a:t>
            </a:r>
            <a:endParaRPr lang="en-US" altLang="zh-CN" sz="3200" dirty="0" smtClean="0"/>
          </a:p>
        </p:txBody>
      </p:sp>
    </p:spTree>
    <p:extLst>
      <p:ext uri="{BB962C8B-B14F-4D97-AF65-F5344CB8AC3E}">
        <p14:creationId xmlns:p14="http://schemas.microsoft.com/office/powerpoint/2010/main" val="1906546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5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13"/>
          <p:cNvSpPr txBox="1"/>
          <p:nvPr/>
        </p:nvSpPr>
        <p:spPr>
          <a:xfrm>
            <a:off x="1061214" y="855266"/>
            <a:ext cx="4289058" cy="801897"/>
          </a:xfrm>
          <a:prstGeom prst="rect">
            <a:avLst/>
          </a:prstGeom>
          <a:noFill/>
        </p:spPr>
        <p:txBody>
          <a:bodyPr wrap="square" lIns="123581" tIns="61791" rIns="123581" bIns="61791" rtlCol="0">
            <a:spAutoFit/>
          </a:bodyPr>
          <a:lstStyle/>
          <a:p>
            <a:r>
              <a:rPr lang="en-US" altLang="zh-CN" sz="4400" dirty="0" err="1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Saas</a:t>
            </a:r>
            <a:r>
              <a:rPr lang="zh-CN" altLang="en-US" sz="4400" dirty="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的成功案例</a:t>
            </a:r>
            <a:endParaRPr lang="zh-CN" altLang="en-US" sz="4400" dirty="0">
              <a:solidFill>
                <a:srgbClr val="0070C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584734" y="2048065"/>
            <a:ext cx="11367663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3968" y="3557520"/>
            <a:ext cx="3524250" cy="2209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7461" y="3701536"/>
            <a:ext cx="2314575" cy="619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6961" y="4642100"/>
            <a:ext cx="2695575" cy="933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0752" y="3761226"/>
            <a:ext cx="1590675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9789" y="4851650"/>
            <a:ext cx="1752600" cy="514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6552" y="6035508"/>
            <a:ext cx="2800350" cy="590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6647" y="6028825"/>
            <a:ext cx="12573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7963" y="2533109"/>
            <a:ext cx="166687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061214" y="2511450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国内：</a:t>
            </a:r>
            <a:endParaRPr lang="zh-CN" altLang="en-US" dirty="0"/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666" y="2459141"/>
            <a:ext cx="1247775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4829" y="2406753"/>
            <a:ext cx="2828925" cy="714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5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4667" y="2454378"/>
            <a:ext cx="1790700" cy="619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6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8883" y="2502003"/>
            <a:ext cx="1933575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1061214" y="3691094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国外：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10115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9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13"/>
          <p:cNvSpPr txBox="1"/>
          <p:nvPr/>
        </p:nvSpPr>
        <p:spPr>
          <a:xfrm>
            <a:off x="1061214" y="855266"/>
            <a:ext cx="4289058" cy="801897"/>
          </a:xfrm>
          <a:prstGeom prst="rect">
            <a:avLst/>
          </a:prstGeom>
          <a:noFill/>
        </p:spPr>
        <p:txBody>
          <a:bodyPr wrap="square" lIns="123581" tIns="61791" rIns="123581" bIns="61791" rtlCol="0">
            <a:spAutoFit/>
          </a:bodyPr>
          <a:lstStyle/>
          <a:p>
            <a:r>
              <a:rPr lang="en-US" altLang="zh-CN" sz="4400" dirty="0" err="1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Saas</a:t>
            </a:r>
            <a:r>
              <a:rPr lang="zh-CN" altLang="en-US" sz="4400" dirty="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产品定位</a:t>
            </a:r>
            <a:endParaRPr lang="zh-CN" altLang="en-US" sz="4400" dirty="0">
              <a:solidFill>
                <a:srgbClr val="0070C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584734" y="2048065"/>
            <a:ext cx="11367663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734" y="2456185"/>
            <a:ext cx="5679660" cy="34840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矩形 2"/>
          <p:cNvSpPr/>
          <p:nvPr/>
        </p:nvSpPr>
        <p:spPr>
          <a:xfrm>
            <a:off x="885776" y="6319768"/>
            <a:ext cx="1129547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高价值、高复杂度：通过一个复杂的产品，去解决一个复杂业务的复杂问题，提供了高的商业价值，典型代表是：</a:t>
            </a:r>
            <a:r>
              <a:rPr lang="en-US" altLang="zh-CN" dirty="0"/>
              <a:t>Workday</a:t>
            </a:r>
            <a:r>
              <a:rPr lang="zh-CN" altLang="en-US" dirty="0"/>
              <a:t>、</a:t>
            </a:r>
            <a:r>
              <a:rPr lang="en-US" altLang="zh-CN" dirty="0"/>
              <a:t>Salesforce</a:t>
            </a:r>
            <a:r>
              <a:rPr lang="zh-CN" altLang="en-US" dirty="0"/>
              <a:t>。</a:t>
            </a:r>
          </a:p>
          <a:p>
            <a:r>
              <a:rPr lang="zh-CN" altLang="en-US" dirty="0"/>
              <a:t>低价值，低复杂度：通过一个简单的软件，去解决了一个相对简单的业务问题，收取了较低的价格，典型代表是：</a:t>
            </a:r>
            <a:r>
              <a:rPr lang="en-US" altLang="zh-CN" dirty="0"/>
              <a:t>Slack</a:t>
            </a:r>
            <a:r>
              <a:rPr lang="zh-CN" altLang="en-US" dirty="0"/>
              <a:t>、</a:t>
            </a:r>
            <a:r>
              <a:rPr lang="en-US" altLang="zh-CN" dirty="0"/>
              <a:t>Yammer</a:t>
            </a:r>
            <a:r>
              <a:rPr lang="zh-CN" altLang="en-US" dirty="0"/>
              <a:t>。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8565" y="2456184"/>
            <a:ext cx="5687371" cy="34840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5884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85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13"/>
          <p:cNvSpPr txBox="1"/>
          <p:nvPr/>
        </p:nvSpPr>
        <p:spPr>
          <a:xfrm>
            <a:off x="1061214" y="855266"/>
            <a:ext cx="15989242" cy="801897"/>
          </a:xfrm>
          <a:prstGeom prst="rect">
            <a:avLst/>
          </a:prstGeom>
          <a:noFill/>
        </p:spPr>
        <p:txBody>
          <a:bodyPr wrap="square" lIns="123581" tIns="61791" rIns="123581" bIns="61791" rtlCol="0">
            <a:spAutoFit/>
          </a:bodyPr>
          <a:lstStyle/>
          <a:p>
            <a:r>
              <a:rPr lang="zh-CN" altLang="en-US" sz="4400" dirty="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目录</a:t>
            </a:r>
            <a:endParaRPr lang="zh-CN" altLang="en-US" sz="4400" dirty="0">
              <a:solidFill>
                <a:srgbClr val="0070C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584734" y="2048065"/>
            <a:ext cx="11367663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61214" y="2367434"/>
            <a:ext cx="781745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zh-CN" altLang="en-US" sz="3200" dirty="0" smtClean="0"/>
              <a:t>云和云计算</a:t>
            </a:r>
            <a:endParaRPr lang="en-US" altLang="zh-CN" sz="3200" dirty="0"/>
          </a:p>
          <a:p>
            <a:pPr marL="457200" indent="-457200">
              <a:buFont typeface="+mj-lt"/>
              <a:buAutoNum type="arabicPeriod"/>
            </a:pPr>
            <a:r>
              <a:rPr lang="en-US" altLang="zh-CN" sz="3200" dirty="0" err="1" smtClean="0"/>
              <a:t>Iaas</a:t>
            </a:r>
            <a:r>
              <a:rPr lang="zh-CN" altLang="en-US" sz="3200" dirty="0" smtClean="0"/>
              <a:t> </a:t>
            </a:r>
            <a:r>
              <a:rPr lang="en-US" altLang="zh-CN" sz="3200" dirty="0" err="1" smtClean="0"/>
              <a:t>Paas</a:t>
            </a:r>
            <a:r>
              <a:rPr lang="en-US" altLang="zh-CN" sz="3200" dirty="0" smtClean="0"/>
              <a:t> </a:t>
            </a:r>
            <a:r>
              <a:rPr lang="en-US" altLang="zh-CN" sz="3200" dirty="0" err="1" smtClean="0"/>
              <a:t>Saas</a:t>
            </a:r>
            <a:endParaRPr lang="en-US" altLang="zh-CN" sz="3200" dirty="0" smtClean="0"/>
          </a:p>
          <a:p>
            <a:pPr marL="457200" indent="-457200">
              <a:buFont typeface="+mj-lt"/>
              <a:buAutoNum type="arabicPeriod"/>
            </a:pPr>
            <a:r>
              <a:rPr lang="en-US" altLang="zh-CN" sz="3200" dirty="0" err="1" smtClean="0"/>
              <a:t>Saas</a:t>
            </a:r>
            <a:r>
              <a:rPr lang="zh-CN" altLang="en-US" sz="3200" dirty="0" smtClean="0"/>
              <a:t>定位及案例</a:t>
            </a:r>
            <a:endParaRPr lang="en-US" altLang="zh-CN" sz="3200" dirty="0" smtClean="0"/>
          </a:p>
          <a:p>
            <a:pPr marL="457200" indent="-457200">
              <a:buFont typeface="+mj-lt"/>
              <a:buAutoNum type="arabicPeriod"/>
            </a:pPr>
            <a:r>
              <a:rPr lang="en-US" altLang="zh-CN" sz="3200" dirty="0" err="1" smtClean="0">
                <a:solidFill>
                  <a:srgbClr val="FF0000"/>
                </a:solidFill>
              </a:rPr>
              <a:t>Saas</a:t>
            </a:r>
            <a:r>
              <a:rPr lang="zh-CN" altLang="en-US" sz="3200" dirty="0" smtClean="0">
                <a:solidFill>
                  <a:srgbClr val="FF0000"/>
                </a:solidFill>
              </a:rPr>
              <a:t>的坑</a:t>
            </a:r>
            <a:endParaRPr lang="en-US" altLang="zh-CN" sz="3200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6546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5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/>
          <p:cNvCxnSpPr/>
          <p:nvPr/>
        </p:nvCxnSpPr>
        <p:spPr>
          <a:xfrm>
            <a:off x="584734" y="2048065"/>
            <a:ext cx="11367663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13"/>
          <p:cNvSpPr txBox="1"/>
          <p:nvPr/>
        </p:nvSpPr>
        <p:spPr>
          <a:xfrm>
            <a:off x="1061214" y="855266"/>
            <a:ext cx="7601426" cy="801897"/>
          </a:xfrm>
          <a:prstGeom prst="rect">
            <a:avLst/>
          </a:prstGeom>
          <a:noFill/>
        </p:spPr>
        <p:txBody>
          <a:bodyPr wrap="square" lIns="123581" tIns="61791" rIns="123581" bIns="61791" rtlCol="0">
            <a:spAutoFit/>
          </a:bodyPr>
          <a:lstStyle/>
          <a:p>
            <a:r>
              <a:rPr lang="zh-CN" altLang="en-US" sz="4400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坑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61214" y="2367434"/>
            <a:ext cx="97738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err="1" smtClean="0"/>
              <a:t>Saas</a:t>
            </a:r>
            <a:r>
              <a:rPr lang="zh-CN" altLang="en-US" b="1" dirty="0" smtClean="0"/>
              <a:t>是让你和客户一起成长，最后发展成业界的巨擘，但这只是大家的</a:t>
            </a:r>
            <a:endParaRPr lang="en-US" altLang="zh-CN" b="1" dirty="0" smtClean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728" y="2893104"/>
            <a:ext cx="4552950" cy="4543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6678" y="2939794"/>
            <a:ext cx="7411982" cy="39762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49717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/>
          <p:cNvCxnSpPr/>
          <p:nvPr/>
        </p:nvCxnSpPr>
        <p:spPr>
          <a:xfrm>
            <a:off x="584734" y="2048065"/>
            <a:ext cx="11367663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13"/>
          <p:cNvSpPr txBox="1"/>
          <p:nvPr/>
        </p:nvSpPr>
        <p:spPr>
          <a:xfrm>
            <a:off x="1061214" y="855266"/>
            <a:ext cx="7601426" cy="801897"/>
          </a:xfrm>
          <a:prstGeom prst="rect">
            <a:avLst/>
          </a:prstGeom>
          <a:noFill/>
        </p:spPr>
        <p:txBody>
          <a:bodyPr wrap="square" lIns="123581" tIns="61791" rIns="123581" bIns="61791" rtlCol="0">
            <a:spAutoFit/>
          </a:bodyPr>
          <a:lstStyle/>
          <a:p>
            <a:r>
              <a:rPr lang="zh-CN" altLang="en-US" sz="4400" dirty="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坑</a:t>
            </a:r>
            <a:r>
              <a:rPr lang="en-US" altLang="zh-CN" sz="4400" dirty="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endParaRPr lang="zh-CN" altLang="en-US" sz="4400" dirty="0">
              <a:solidFill>
                <a:srgbClr val="0070C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885776" y="2295426"/>
            <a:ext cx="1087320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/>
              <a:t>信息化需求不够刚性，产品替代性拐点价值不够突出</a:t>
            </a:r>
            <a:endParaRPr lang="zh-CN" altLang="en-US" sz="2800" dirty="0"/>
          </a:p>
        </p:txBody>
      </p:sp>
      <p:sp>
        <p:nvSpPr>
          <p:cNvPr id="4" name="矩形 3"/>
          <p:cNvSpPr/>
          <p:nvPr/>
        </p:nvSpPr>
        <p:spPr>
          <a:xfrm>
            <a:off x="3406056" y="3159522"/>
            <a:ext cx="2016224" cy="10801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产品是有用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1461840" y="4743698"/>
            <a:ext cx="6248986" cy="10801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刚</a:t>
            </a:r>
            <a:r>
              <a:rPr lang="zh-CN" altLang="en-US" dirty="0" smtClean="0"/>
              <a:t>需（痛点</a:t>
            </a:r>
            <a:r>
              <a:rPr lang="en-US" altLang="zh-CN" dirty="0"/>
              <a:t>/</a:t>
            </a:r>
            <a:r>
              <a:rPr lang="zh-CN" altLang="en-US" dirty="0"/>
              <a:t>产品解决痛点的难易</a:t>
            </a:r>
            <a:r>
              <a:rPr lang="zh-CN" altLang="en-US" dirty="0" smtClean="0"/>
              <a:t>程度）不高</a:t>
            </a:r>
            <a:endParaRPr lang="zh-CN" altLang="en-US" dirty="0"/>
          </a:p>
        </p:txBody>
      </p:sp>
      <p:sp>
        <p:nvSpPr>
          <p:cNvPr id="12" name="下箭头 11"/>
          <p:cNvSpPr/>
          <p:nvPr/>
        </p:nvSpPr>
        <p:spPr>
          <a:xfrm>
            <a:off x="4234148" y="4311650"/>
            <a:ext cx="360040" cy="36004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2289932" y="6408266"/>
            <a:ext cx="4248472" cy="10801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难以让人替换现在的选择</a:t>
            </a:r>
            <a:endParaRPr lang="zh-CN" altLang="en-US" dirty="0"/>
          </a:p>
        </p:txBody>
      </p:sp>
      <p:sp>
        <p:nvSpPr>
          <p:cNvPr id="15" name="下箭头 14"/>
          <p:cNvSpPr/>
          <p:nvPr/>
        </p:nvSpPr>
        <p:spPr>
          <a:xfrm>
            <a:off x="4234148" y="5976218"/>
            <a:ext cx="360040" cy="36004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7497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/>
          <p:cNvCxnSpPr/>
          <p:nvPr/>
        </p:nvCxnSpPr>
        <p:spPr>
          <a:xfrm>
            <a:off x="584734" y="2048065"/>
            <a:ext cx="11367663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13"/>
          <p:cNvSpPr txBox="1"/>
          <p:nvPr/>
        </p:nvSpPr>
        <p:spPr>
          <a:xfrm>
            <a:off x="1061214" y="855266"/>
            <a:ext cx="7601426" cy="801897"/>
          </a:xfrm>
          <a:prstGeom prst="rect">
            <a:avLst/>
          </a:prstGeom>
          <a:noFill/>
        </p:spPr>
        <p:txBody>
          <a:bodyPr wrap="square" lIns="123581" tIns="61791" rIns="123581" bIns="61791" rtlCol="0">
            <a:spAutoFit/>
          </a:bodyPr>
          <a:lstStyle/>
          <a:p>
            <a:r>
              <a:rPr lang="zh-CN" altLang="en-US" sz="4400" dirty="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坑</a:t>
            </a:r>
            <a:r>
              <a:rPr lang="en-US" altLang="zh-CN" sz="4400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endParaRPr lang="zh-CN" altLang="en-US" sz="4400" dirty="0">
              <a:solidFill>
                <a:srgbClr val="0070C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669752" y="2295426"/>
            <a:ext cx="1108923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/>
              <a:t>三分技术七分</a:t>
            </a:r>
            <a:r>
              <a:rPr lang="zh-CN" altLang="en-US" sz="2800" b="1" dirty="0" smtClean="0"/>
              <a:t>管理，产品服务能否用好取决于用户的决心和管理能力</a:t>
            </a:r>
            <a:endParaRPr lang="zh-CN" altLang="en-US" sz="2800" dirty="0"/>
          </a:p>
        </p:txBody>
      </p:sp>
      <p:sp>
        <p:nvSpPr>
          <p:cNvPr id="3" name="TextBox 2"/>
          <p:cNvSpPr txBox="1"/>
          <p:nvPr/>
        </p:nvSpPr>
        <p:spPr>
          <a:xfrm>
            <a:off x="1061214" y="4167634"/>
            <a:ext cx="1153072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使用一种新的</a:t>
            </a:r>
            <a:r>
              <a:rPr lang="en-US" altLang="zh-CN" dirty="0" err="1" smtClean="0"/>
              <a:t>saas</a:t>
            </a:r>
            <a:r>
              <a:rPr lang="zh-CN" altLang="en-US" dirty="0" smtClean="0"/>
              <a:t>服务，会需要使用者来熟悉和适应特定操作方式和管理方式，如何</a:t>
            </a:r>
            <a:endParaRPr lang="en-US" altLang="zh-CN" dirty="0" smtClean="0"/>
          </a:p>
          <a:p>
            <a:r>
              <a:rPr lang="zh-CN" altLang="en-US" dirty="0" smtClean="0"/>
              <a:t>来用好这个服务，不仅在于工具本身，还要看使用者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如何让工具深入人心、让大家都能理解，非常困难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23509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/>
          <p:cNvCxnSpPr/>
          <p:nvPr/>
        </p:nvCxnSpPr>
        <p:spPr>
          <a:xfrm>
            <a:off x="584734" y="2048065"/>
            <a:ext cx="11367663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13"/>
          <p:cNvSpPr txBox="1"/>
          <p:nvPr/>
        </p:nvSpPr>
        <p:spPr>
          <a:xfrm>
            <a:off x="1061214" y="855266"/>
            <a:ext cx="7601426" cy="801897"/>
          </a:xfrm>
          <a:prstGeom prst="rect">
            <a:avLst/>
          </a:prstGeom>
          <a:noFill/>
        </p:spPr>
        <p:txBody>
          <a:bodyPr wrap="square" lIns="123581" tIns="61791" rIns="123581" bIns="61791" rtlCol="0">
            <a:spAutoFit/>
          </a:bodyPr>
          <a:lstStyle/>
          <a:p>
            <a:r>
              <a:rPr lang="zh-CN" altLang="en-US" sz="4400" dirty="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坑</a:t>
            </a:r>
            <a:r>
              <a:rPr lang="en-US" altLang="zh-CN" sz="4400" dirty="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endParaRPr lang="zh-CN" altLang="en-US" sz="4400" dirty="0">
              <a:solidFill>
                <a:srgbClr val="0070C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669752" y="2295426"/>
            <a:ext cx="1108923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/>
              <a:t>通用型</a:t>
            </a:r>
            <a:r>
              <a:rPr lang="en-US" altLang="zh-CN" sz="2800" b="1" dirty="0"/>
              <a:t>SaaS</a:t>
            </a:r>
            <a:r>
              <a:rPr lang="zh-CN" altLang="en-US" sz="2800" b="1" dirty="0"/>
              <a:t>无法满足企业成长后期的个性化需求</a:t>
            </a:r>
            <a:endParaRPr lang="zh-CN" altLang="en-US" sz="2800" dirty="0"/>
          </a:p>
        </p:txBody>
      </p:sp>
      <p:sp>
        <p:nvSpPr>
          <p:cNvPr id="3" name="TextBox 2"/>
          <p:cNvSpPr txBox="1"/>
          <p:nvPr/>
        </p:nvSpPr>
        <p:spPr>
          <a:xfrm>
            <a:off x="1061214" y="4167634"/>
            <a:ext cx="1155316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 smtClean="0"/>
              <a:t>Saas</a:t>
            </a:r>
            <a:r>
              <a:rPr lang="zh-CN" altLang="en-US" dirty="0" smtClean="0"/>
              <a:t>是通用的，难以满足企业定制化的需求，那么大的用户是否会自己来建设定制化</a:t>
            </a:r>
            <a:endParaRPr lang="en-US" altLang="zh-CN" dirty="0" smtClean="0"/>
          </a:p>
          <a:p>
            <a:r>
              <a:rPr lang="zh-CN" altLang="en-US" dirty="0" smtClean="0"/>
              <a:t>项目是一个问题，如何守住这些用户是个难题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90695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/>
          <p:cNvCxnSpPr/>
          <p:nvPr/>
        </p:nvCxnSpPr>
        <p:spPr>
          <a:xfrm>
            <a:off x="584734" y="2048065"/>
            <a:ext cx="11367663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13"/>
          <p:cNvSpPr txBox="1"/>
          <p:nvPr/>
        </p:nvSpPr>
        <p:spPr>
          <a:xfrm>
            <a:off x="1061214" y="855266"/>
            <a:ext cx="7601426" cy="801897"/>
          </a:xfrm>
          <a:prstGeom prst="rect">
            <a:avLst/>
          </a:prstGeom>
          <a:noFill/>
        </p:spPr>
        <p:txBody>
          <a:bodyPr wrap="square" lIns="123581" tIns="61791" rIns="123581" bIns="61791" rtlCol="0">
            <a:spAutoFit/>
          </a:bodyPr>
          <a:lstStyle/>
          <a:p>
            <a:r>
              <a:rPr lang="zh-CN" altLang="en-US" sz="4400" dirty="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坑</a:t>
            </a:r>
            <a:r>
              <a:rPr lang="en-US" altLang="zh-CN" sz="4400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4</a:t>
            </a:r>
            <a:endParaRPr lang="zh-CN" altLang="en-US" sz="4400" dirty="0">
              <a:solidFill>
                <a:srgbClr val="0070C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669752" y="2295426"/>
            <a:ext cx="1108923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/>
              <a:t>用</a:t>
            </a:r>
            <a:r>
              <a:rPr lang="en-US" altLang="zh-CN" sz="2800" b="1" dirty="0"/>
              <a:t>2C</a:t>
            </a:r>
            <a:r>
              <a:rPr lang="zh-CN" altLang="en-US" sz="2800" b="1" dirty="0"/>
              <a:t>的思维做</a:t>
            </a:r>
            <a:r>
              <a:rPr lang="en-US" altLang="zh-CN" sz="2800" b="1" dirty="0"/>
              <a:t>2B</a:t>
            </a:r>
            <a:r>
              <a:rPr lang="zh-CN" altLang="en-US" sz="2800" b="1" dirty="0"/>
              <a:t>的产品，互联网思维可能失灵</a:t>
            </a:r>
            <a:endParaRPr lang="zh-CN" altLang="en-US" sz="2800" dirty="0"/>
          </a:p>
        </p:txBody>
      </p:sp>
      <p:sp>
        <p:nvSpPr>
          <p:cNvPr id="3" name="TextBox 2"/>
          <p:cNvSpPr txBox="1"/>
          <p:nvPr/>
        </p:nvSpPr>
        <p:spPr>
          <a:xfrm>
            <a:off x="957784" y="3087514"/>
            <a:ext cx="1124538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 smtClean="0"/>
              <a:t>Saas</a:t>
            </a:r>
            <a:r>
              <a:rPr lang="zh-CN" altLang="en-US" dirty="0" smtClean="0"/>
              <a:t>很多通过互联网思维以免费或微收费方式进行拓展，但作为企业成本往往不是</a:t>
            </a:r>
            <a:endParaRPr lang="en-US" altLang="zh-CN" dirty="0" smtClean="0"/>
          </a:p>
          <a:p>
            <a:r>
              <a:rPr lang="zh-CN" altLang="en-US" dirty="0"/>
              <a:t>最</a:t>
            </a:r>
            <a:r>
              <a:rPr lang="zh-CN" altLang="en-US" dirty="0" smtClean="0"/>
              <a:t>重要的考虑点。</a:t>
            </a:r>
            <a:endParaRPr lang="en-US" altLang="zh-CN" dirty="0" smtClean="0"/>
          </a:p>
          <a:p>
            <a:r>
              <a:rPr lang="zh-CN" altLang="en-US" dirty="0" smtClean="0"/>
              <a:t>企业更多从功能性、后期把控能力、数据安全、性能等等考虑</a:t>
            </a:r>
            <a:endParaRPr lang="en-US" altLang="zh-CN" dirty="0" smtClean="0"/>
          </a:p>
          <a:p>
            <a:r>
              <a:rPr lang="zh-CN" altLang="en-US" dirty="0" smtClean="0"/>
              <a:t>所以</a:t>
            </a:r>
            <a:r>
              <a:rPr lang="en-US" altLang="zh-CN" dirty="0" err="1" smtClean="0"/>
              <a:t>Saas</a:t>
            </a:r>
            <a:r>
              <a:rPr lang="zh-CN" altLang="en-US" dirty="0" smtClean="0"/>
              <a:t>前期通过免费获取的繁荣可能只是一种</a:t>
            </a:r>
            <a:r>
              <a:rPr lang="zh-CN" altLang="en-US" dirty="0" smtClean="0">
                <a:solidFill>
                  <a:srgbClr val="FF0000"/>
                </a:solidFill>
              </a:rPr>
              <a:t>幻觉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2279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13"/>
          <p:cNvSpPr txBox="1"/>
          <p:nvPr/>
        </p:nvSpPr>
        <p:spPr>
          <a:xfrm>
            <a:off x="1061214" y="855266"/>
            <a:ext cx="15989242" cy="801897"/>
          </a:xfrm>
          <a:prstGeom prst="rect">
            <a:avLst/>
          </a:prstGeom>
          <a:noFill/>
        </p:spPr>
        <p:txBody>
          <a:bodyPr wrap="square" lIns="123581" tIns="61791" rIns="123581" bIns="61791" rtlCol="0">
            <a:spAutoFit/>
          </a:bodyPr>
          <a:lstStyle/>
          <a:p>
            <a:r>
              <a:rPr lang="zh-CN" altLang="en-US" sz="4400" dirty="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云和云计算</a:t>
            </a:r>
            <a:endParaRPr lang="zh-CN" altLang="en-US" sz="4400" dirty="0">
              <a:solidFill>
                <a:srgbClr val="0070C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584734" y="2048065"/>
            <a:ext cx="11367663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5863" y="2295426"/>
            <a:ext cx="5825404" cy="43924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08774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/>
          <p:cNvCxnSpPr/>
          <p:nvPr/>
        </p:nvCxnSpPr>
        <p:spPr>
          <a:xfrm>
            <a:off x="584734" y="2048065"/>
            <a:ext cx="11367663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13"/>
          <p:cNvSpPr txBox="1"/>
          <p:nvPr/>
        </p:nvSpPr>
        <p:spPr>
          <a:xfrm>
            <a:off x="1061214" y="855266"/>
            <a:ext cx="7601426" cy="801897"/>
          </a:xfrm>
          <a:prstGeom prst="rect">
            <a:avLst/>
          </a:prstGeom>
          <a:noFill/>
        </p:spPr>
        <p:txBody>
          <a:bodyPr wrap="square" lIns="123581" tIns="61791" rIns="123581" bIns="61791" rtlCol="0">
            <a:spAutoFit/>
          </a:bodyPr>
          <a:lstStyle/>
          <a:p>
            <a:r>
              <a:rPr lang="zh-CN" altLang="en-US" sz="4400" dirty="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坑</a:t>
            </a:r>
            <a:r>
              <a:rPr lang="en-US" altLang="zh-CN" sz="4400" dirty="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5</a:t>
            </a:r>
            <a:endParaRPr lang="zh-CN" altLang="en-US" sz="4400" dirty="0">
              <a:solidFill>
                <a:srgbClr val="0070C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669752" y="2295426"/>
            <a:ext cx="1108923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/>
              <a:t>“中等收入陷阱”：中小漏斗、中低客单、中低续费，不死不活</a:t>
            </a:r>
            <a:endParaRPr lang="zh-CN" altLang="en-US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1389832" y="3807594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服务</a:t>
            </a:r>
            <a:r>
              <a:rPr lang="zh-CN" altLang="en-US" dirty="0" smtClean="0"/>
              <a:t>粘性不强</a:t>
            </a:r>
            <a:endParaRPr lang="en-US" altLang="zh-CN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3259713" y="4671690"/>
            <a:ext cx="48013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用户不多也不少、订单不多也不少</a:t>
            </a:r>
            <a:endParaRPr lang="en-US" altLang="zh-CN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6214368" y="5535786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爆发式增长无力</a:t>
            </a:r>
            <a:endParaRPr lang="en-US" altLang="zh-CN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9310712" y="6399882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不死不活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807228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/>
          <p:cNvCxnSpPr/>
          <p:nvPr/>
        </p:nvCxnSpPr>
        <p:spPr>
          <a:xfrm>
            <a:off x="584734" y="2048065"/>
            <a:ext cx="11367663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13"/>
          <p:cNvSpPr txBox="1"/>
          <p:nvPr/>
        </p:nvSpPr>
        <p:spPr>
          <a:xfrm>
            <a:off x="1061214" y="855266"/>
            <a:ext cx="7601426" cy="801897"/>
          </a:xfrm>
          <a:prstGeom prst="rect">
            <a:avLst/>
          </a:prstGeom>
          <a:noFill/>
        </p:spPr>
        <p:txBody>
          <a:bodyPr wrap="square" lIns="123581" tIns="61791" rIns="123581" bIns="61791" rtlCol="0">
            <a:spAutoFit/>
          </a:bodyPr>
          <a:lstStyle/>
          <a:p>
            <a:r>
              <a:rPr lang="zh-CN" altLang="en-US" sz="4400" dirty="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坑</a:t>
            </a:r>
            <a:r>
              <a:rPr lang="en-US" altLang="zh-CN" sz="4400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6</a:t>
            </a:r>
            <a:endParaRPr lang="zh-CN" altLang="en-US" sz="4400" dirty="0">
              <a:solidFill>
                <a:srgbClr val="0070C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669752" y="2295426"/>
            <a:ext cx="1108923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/>
              <a:t>“平台梦”：无法变成一个大漏斗，电商导流和</a:t>
            </a:r>
            <a:r>
              <a:rPr lang="en-US" altLang="zh-CN" sz="2800" b="1" dirty="0"/>
              <a:t>O2O</a:t>
            </a:r>
            <a:r>
              <a:rPr lang="zh-CN" altLang="en-US" sz="2800" b="1" dirty="0"/>
              <a:t>导流都面临专业垂直平台的竞争</a:t>
            </a:r>
            <a:endParaRPr lang="zh-CN" altLang="en-US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1389832" y="3807594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服务</a:t>
            </a:r>
            <a:r>
              <a:rPr lang="zh-CN" altLang="en-US" dirty="0" smtClean="0"/>
              <a:t>粘性不强</a:t>
            </a:r>
            <a:endParaRPr lang="en-US" altLang="zh-CN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3259713" y="4671690"/>
            <a:ext cx="48013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用户不多也不少、订单不多也不少</a:t>
            </a:r>
            <a:endParaRPr lang="en-US" altLang="zh-CN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6214368" y="5535786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爆发式增长无力</a:t>
            </a:r>
            <a:endParaRPr lang="en-US" altLang="zh-CN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9310712" y="6399882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不死不活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851892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E:\工作\0530\银色系列\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170" y="0"/>
            <a:ext cx="13030969" cy="8640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13"/>
          <p:cNvSpPr txBox="1"/>
          <p:nvPr/>
        </p:nvSpPr>
        <p:spPr>
          <a:xfrm>
            <a:off x="5134248" y="3308902"/>
            <a:ext cx="3096344" cy="1602116"/>
          </a:xfrm>
          <a:prstGeom prst="rect">
            <a:avLst/>
          </a:prstGeom>
          <a:noFill/>
        </p:spPr>
        <p:txBody>
          <a:bodyPr wrap="square" lIns="123581" tIns="61791" rIns="123581" bIns="61791" rtlCol="0">
            <a:spAutoFit/>
          </a:bodyPr>
          <a:lstStyle/>
          <a:p>
            <a:r>
              <a:rPr lang="en-US" altLang="zh-CN" sz="9600" dirty="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Q&amp;A</a:t>
            </a:r>
            <a:endParaRPr lang="zh-CN" altLang="en-US" sz="9600" dirty="0">
              <a:solidFill>
                <a:srgbClr val="0070C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2" name="文本框 7"/>
          <p:cNvSpPr txBox="1"/>
          <p:nvPr/>
        </p:nvSpPr>
        <p:spPr>
          <a:xfrm>
            <a:off x="4413" y="2393202"/>
            <a:ext cx="2465493" cy="886284"/>
          </a:xfrm>
          <a:prstGeom prst="rect">
            <a:avLst/>
          </a:prstGeom>
          <a:noFill/>
        </p:spPr>
        <p:txBody>
          <a:bodyPr wrap="none" lIns="123581" tIns="61791" rIns="123581" bIns="61791" rtlCol="0">
            <a:noAutofit/>
          </a:bodyPr>
          <a:lstStyle/>
          <a:p>
            <a:endParaRPr lang="zh-CN" altLang="en-US" sz="108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45403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026" name="Picture 2" descr="E:\工作\0530\银色系列\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58" y="-1"/>
            <a:ext cx="13017958" cy="8632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13"/>
          <p:cNvSpPr txBox="1"/>
          <p:nvPr/>
        </p:nvSpPr>
        <p:spPr>
          <a:xfrm>
            <a:off x="1061214" y="855266"/>
            <a:ext cx="15989242" cy="801897"/>
          </a:xfrm>
          <a:prstGeom prst="rect">
            <a:avLst/>
          </a:prstGeom>
          <a:noFill/>
        </p:spPr>
        <p:txBody>
          <a:bodyPr wrap="square" lIns="123581" tIns="61791" rIns="123581" bIns="61791" rtlCol="0">
            <a:spAutoFit/>
          </a:bodyPr>
          <a:lstStyle/>
          <a:p>
            <a:r>
              <a:rPr lang="zh-CN" altLang="en-US" sz="4400" dirty="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云和云计算</a:t>
            </a:r>
            <a:endParaRPr lang="zh-CN" altLang="en-US" sz="4400" dirty="0">
              <a:solidFill>
                <a:srgbClr val="0070C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584734" y="2048065"/>
            <a:ext cx="11367663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189" y="2223418"/>
            <a:ext cx="4143375" cy="3124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648822" y="5592984"/>
            <a:ext cx="449353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无处</a:t>
            </a:r>
            <a:r>
              <a:rPr lang="zh-CN" altLang="en-US" dirty="0" smtClean="0"/>
              <a:t>不在、</a:t>
            </a:r>
            <a:endParaRPr lang="en-US" altLang="zh-CN" dirty="0" smtClean="0"/>
          </a:p>
          <a:p>
            <a:r>
              <a:rPr lang="zh-CN" altLang="en-US" dirty="0" smtClean="0"/>
              <a:t>一</a:t>
            </a:r>
            <a:r>
              <a:rPr lang="zh-CN" altLang="en-US" dirty="0"/>
              <a:t>朵一</a:t>
            </a:r>
            <a:r>
              <a:rPr lang="zh-CN" altLang="en-US" dirty="0" smtClean="0"/>
              <a:t>朵的是个整体</a:t>
            </a:r>
            <a:endParaRPr lang="en-US" altLang="zh-CN" dirty="0" smtClean="0"/>
          </a:p>
          <a:p>
            <a:r>
              <a:rPr lang="zh-CN" altLang="en-US" dirty="0" smtClean="0"/>
              <a:t>边界模糊、好像能伸展，能收缩</a:t>
            </a:r>
            <a:endParaRPr lang="en-US" altLang="zh-CN" dirty="0" smtClean="0"/>
          </a:p>
          <a:p>
            <a:r>
              <a:rPr lang="zh-CN" altLang="en-US" dirty="0"/>
              <a:t>还</a:t>
            </a:r>
            <a:r>
              <a:rPr lang="zh-CN" altLang="en-US" dirty="0" smtClean="0"/>
              <a:t>能下雨</a:t>
            </a:r>
            <a:endParaRPr lang="zh-CN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222480" y="2727474"/>
            <a:ext cx="5570756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zh-CN" altLang="en-US" dirty="0" smtClean="0"/>
              <a:t>云服务是一个大的整体按需自助服务</a:t>
            </a:r>
            <a:endParaRPr lang="en-US" altLang="zh-CN" dirty="0" smtClean="0"/>
          </a:p>
          <a:p>
            <a:pPr marL="457200" indent="-457200">
              <a:buFont typeface="+mj-lt"/>
              <a:buAutoNum type="arabicPeriod"/>
            </a:pPr>
            <a:r>
              <a:rPr lang="zh-CN" altLang="en-US" dirty="0" smtClean="0"/>
              <a:t>无处不在的网络访问</a:t>
            </a:r>
            <a:endParaRPr lang="en-US" altLang="zh-CN" dirty="0" smtClean="0"/>
          </a:p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多</a:t>
            </a:r>
            <a:r>
              <a:rPr lang="zh-CN" altLang="en-US" dirty="0" smtClean="0"/>
              <a:t>租户的隔离</a:t>
            </a:r>
            <a:endParaRPr lang="en-US" altLang="zh-CN" dirty="0" smtClean="0"/>
          </a:p>
          <a:p>
            <a:pPr marL="457200" indent="-457200">
              <a:buFont typeface="+mj-lt"/>
              <a:buAutoNum type="arabicPeriod"/>
            </a:pPr>
            <a:r>
              <a:rPr lang="zh-CN" altLang="en-US" dirty="0" smtClean="0"/>
              <a:t>快速弹性</a:t>
            </a:r>
            <a:endParaRPr lang="en-US" altLang="zh-CN" dirty="0" smtClean="0"/>
          </a:p>
          <a:p>
            <a:pPr marL="457200" indent="-457200">
              <a:buFont typeface="+mj-lt"/>
              <a:buAutoNum type="arabicPeriod"/>
            </a:pPr>
            <a:r>
              <a:rPr lang="zh-CN" altLang="en-US" dirty="0" smtClean="0"/>
              <a:t>服务可计量</a:t>
            </a:r>
            <a:endParaRPr lang="en-US" altLang="zh-CN" dirty="0" smtClean="0"/>
          </a:p>
          <a:p>
            <a:pPr marL="457200" indent="-457200">
              <a:buFont typeface="+mj-lt"/>
              <a:buAutoNum type="arabicPeriod"/>
            </a:pPr>
            <a:r>
              <a:rPr lang="zh-CN" altLang="en-US" dirty="0" smtClean="0"/>
              <a:t>云</a:t>
            </a:r>
            <a:r>
              <a:rPr lang="zh-CN" altLang="en-US" dirty="0"/>
              <a:t>提供的是服务，</a:t>
            </a:r>
            <a:r>
              <a:rPr lang="zh-CN" altLang="en-US" dirty="0">
                <a:solidFill>
                  <a:srgbClr val="FF0000"/>
                </a:solidFill>
              </a:rPr>
              <a:t>不是产品不是项目</a:t>
            </a:r>
            <a:endParaRPr lang="en-US" altLang="zh-CN" dirty="0">
              <a:solidFill>
                <a:srgbClr val="FF0000"/>
              </a:solidFill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84966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13"/>
          <p:cNvSpPr txBox="1"/>
          <p:nvPr/>
        </p:nvSpPr>
        <p:spPr>
          <a:xfrm>
            <a:off x="1061214" y="855266"/>
            <a:ext cx="15989242" cy="801897"/>
          </a:xfrm>
          <a:prstGeom prst="rect">
            <a:avLst/>
          </a:prstGeom>
          <a:noFill/>
        </p:spPr>
        <p:txBody>
          <a:bodyPr wrap="square" lIns="123581" tIns="61791" rIns="123581" bIns="61791" rtlCol="0">
            <a:spAutoFit/>
          </a:bodyPr>
          <a:lstStyle/>
          <a:p>
            <a:r>
              <a:rPr lang="zh-CN" altLang="en-US" sz="4400" dirty="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服务和产品</a:t>
            </a:r>
            <a:endParaRPr lang="zh-CN" altLang="en-US" sz="4400" dirty="0">
              <a:solidFill>
                <a:srgbClr val="0070C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584734" y="2048065"/>
            <a:ext cx="11367663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553538" y="2367434"/>
            <a:ext cx="7285818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/>
              <a:t>产品</a:t>
            </a:r>
            <a:r>
              <a:rPr lang="zh-CN" altLang="en-US" dirty="0" smtClean="0"/>
              <a:t>是能够供人使用有</a:t>
            </a:r>
            <a:r>
              <a:rPr lang="zh-CN" altLang="en-US" dirty="0" smtClean="0">
                <a:solidFill>
                  <a:srgbClr val="C00000"/>
                </a:solidFill>
              </a:rPr>
              <a:t>满足特定需求</a:t>
            </a:r>
            <a:r>
              <a:rPr lang="zh-CN" altLang="en-US" dirty="0" smtClean="0"/>
              <a:t>的</a:t>
            </a:r>
            <a:r>
              <a:rPr lang="zh-CN" altLang="en-US" dirty="0"/>
              <a:t>包括有形</a:t>
            </a:r>
            <a:r>
              <a:rPr lang="zh-CN" altLang="en-US" dirty="0" smtClean="0"/>
              <a:t>的物品</a:t>
            </a:r>
            <a:r>
              <a:rPr lang="zh-CN" altLang="en-US" dirty="0"/>
              <a:t>、无形的服务、组织、观念或它们的</a:t>
            </a:r>
            <a:r>
              <a:rPr lang="zh-CN" altLang="en-US" dirty="0" smtClean="0"/>
              <a:t>组合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sz="3200" dirty="0"/>
              <a:t>服务</a:t>
            </a:r>
            <a:r>
              <a:rPr lang="zh-CN" altLang="en-US" dirty="0"/>
              <a:t>是由一系列或多或少具有无形特征的活动所构成的能够为顾客带来</a:t>
            </a:r>
            <a:r>
              <a:rPr lang="zh-CN" altLang="en-US" dirty="0" smtClean="0"/>
              <a:t>一定</a:t>
            </a:r>
            <a:r>
              <a:rPr lang="zh-CN" altLang="en-US" dirty="0"/>
              <a:t>经济附加值的一种</a:t>
            </a:r>
            <a:r>
              <a:rPr lang="zh-CN" altLang="en-US" dirty="0">
                <a:solidFill>
                  <a:srgbClr val="C00000"/>
                </a:solidFill>
              </a:rPr>
              <a:t>互动过程</a:t>
            </a:r>
            <a:r>
              <a:rPr lang="zh-CN" altLang="en-US" dirty="0"/>
              <a:t>它可以看成但不是完全意义上的商品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服务是一种特殊的产品</a:t>
            </a:r>
            <a:endParaRPr lang="en-US" altLang="zh-CN" dirty="0" smtClean="0"/>
          </a:p>
          <a:p>
            <a:r>
              <a:rPr lang="zh-CN" altLang="en-US" dirty="0" smtClean="0"/>
              <a:t>产品：</a:t>
            </a:r>
            <a:r>
              <a:rPr lang="zh-CN" altLang="en-US" dirty="0"/>
              <a:t>一般</a:t>
            </a:r>
            <a:r>
              <a:rPr lang="zh-CN" altLang="en-US" dirty="0" smtClean="0"/>
              <a:t>先生产、再消费</a:t>
            </a:r>
            <a:endParaRPr lang="en-US" altLang="zh-CN" dirty="0" smtClean="0"/>
          </a:p>
          <a:p>
            <a:r>
              <a:rPr lang="zh-CN" altLang="en-US" dirty="0" smtClean="0"/>
              <a:t>服务：生产的同时进行消费，很难进行存储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>
                <a:solidFill>
                  <a:srgbClr val="0070C0"/>
                </a:solidFill>
              </a:rPr>
              <a:t>云整体是一个产品，它提供给用户的是服务</a:t>
            </a:r>
            <a:endParaRPr lang="en-US" altLang="zh-CN" dirty="0">
              <a:solidFill>
                <a:srgbClr val="0070C0"/>
              </a:solidFill>
            </a:endParaRPr>
          </a:p>
          <a:p>
            <a:endParaRPr lang="zh-CN" altLang="en-US" dirty="0"/>
          </a:p>
          <a:p>
            <a:endParaRPr lang="zh-CN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9356" y="2048065"/>
            <a:ext cx="4252118" cy="2862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0551" y="5085680"/>
            <a:ext cx="4189729" cy="26823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34301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13"/>
          <p:cNvSpPr txBox="1"/>
          <p:nvPr/>
        </p:nvSpPr>
        <p:spPr>
          <a:xfrm>
            <a:off x="1061214" y="855266"/>
            <a:ext cx="15989242" cy="801897"/>
          </a:xfrm>
          <a:prstGeom prst="rect">
            <a:avLst/>
          </a:prstGeom>
          <a:noFill/>
        </p:spPr>
        <p:txBody>
          <a:bodyPr wrap="square" lIns="123581" tIns="61791" rIns="123581" bIns="61791" rtlCol="0">
            <a:spAutoFit/>
          </a:bodyPr>
          <a:lstStyle/>
          <a:p>
            <a:r>
              <a:rPr lang="zh-CN" altLang="en-US" sz="4400" dirty="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云计算概念</a:t>
            </a:r>
            <a:endParaRPr lang="en-US" altLang="zh-CN" sz="4400" dirty="0" smtClean="0">
              <a:solidFill>
                <a:srgbClr val="0070C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584734" y="2048065"/>
            <a:ext cx="11367663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914302" y="2406947"/>
            <a:ext cx="1218795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对于到底什么是云计算，至少可以找到</a:t>
            </a:r>
            <a:r>
              <a:rPr lang="en-US" altLang="zh-CN" dirty="0"/>
              <a:t>100</a:t>
            </a:r>
            <a:r>
              <a:rPr lang="zh-CN" altLang="en-US" dirty="0"/>
              <a:t>种解释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zh-CN" altLang="en-US" dirty="0"/>
              <a:t>现阶段广为接受的是美国国家标准与技术研究院（</a:t>
            </a:r>
            <a:r>
              <a:rPr lang="en-US" altLang="zh-CN" dirty="0"/>
              <a:t>NIST</a:t>
            </a:r>
            <a:r>
              <a:rPr lang="zh-CN" altLang="en-US" dirty="0"/>
              <a:t>）定义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r>
              <a:rPr lang="zh-CN" altLang="en-US" dirty="0" smtClean="0"/>
              <a:t>云</a:t>
            </a:r>
            <a:r>
              <a:rPr lang="zh-CN" altLang="en-US" dirty="0"/>
              <a:t>计算是一种</a:t>
            </a:r>
            <a:r>
              <a:rPr lang="zh-CN" altLang="en-US" dirty="0">
                <a:solidFill>
                  <a:srgbClr val="FF0000"/>
                </a:solidFill>
              </a:rPr>
              <a:t>按使用量</a:t>
            </a:r>
            <a:r>
              <a:rPr lang="zh-CN" altLang="en-US" dirty="0"/>
              <a:t>付费的模式，这种模式提供</a:t>
            </a:r>
            <a:r>
              <a:rPr lang="zh-CN" altLang="en-US" dirty="0">
                <a:solidFill>
                  <a:srgbClr val="FF0000"/>
                </a:solidFill>
              </a:rPr>
              <a:t>可用的、便捷的、按需的</a:t>
            </a:r>
            <a:r>
              <a:rPr lang="zh-CN" altLang="en-US" dirty="0"/>
              <a:t>网络访问</a:t>
            </a:r>
            <a:r>
              <a:rPr lang="zh-CN" altLang="en-US" dirty="0" smtClean="0"/>
              <a:t>，</a:t>
            </a:r>
            <a:endParaRPr lang="en-US" altLang="zh-CN" dirty="0" smtClean="0"/>
          </a:p>
          <a:p>
            <a:r>
              <a:rPr lang="zh-CN" altLang="en-US" dirty="0" smtClean="0"/>
              <a:t> </a:t>
            </a:r>
            <a:r>
              <a:rPr lang="zh-CN" altLang="en-US" dirty="0"/>
              <a:t>进入可配置的计算</a:t>
            </a:r>
            <a:r>
              <a:rPr lang="zh-CN" altLang="en-US" dirty="0">
                <a:solidFill>
                  <a:srgbClr val="FF0000"/>
                </a:solidFill>
              </a:rPr>
              <a:t>资源共享池</a:t>
            </a:r>
            <a:r>
              <a:rPr lang="zh-CN" altLang="en-US" dirty="0"/>
              <a:t>（资源包括网络，服务器，存储，应用软件，服务</a:t>
            </a:r>
            <a:r>
              <a:rPr lang="zh-CN" altLang="en-US" dirty="0" smtClean="0"/>
              <a:t>），</a:t>
            </a:r>
            <a:endParaRPr lang="en-US" altLang="zh-CN" dirty="0" smtClean="0"/>
          </a:p>
          <a:p>
            <a:r>
              <a:rPr lang="zh-CN" altLang="en-US" dirty="0" smtClean="0"/>
              <a:t>这些</a:t>
            </a:r>
            <a:r>
              <a:rPr lang="zh-CN" altLang="en-US" dirty="0"/>
              <a:t>资源能够被快速提供，只需投入很少的管理工作，或与服务供应商进行</a:t>
            </a:r>
            <a:r>
              <a:rPr lang="zh-CN" altLang="en-US" dirty="0">
                <a:solidFill>
                  <a:srgbClr val="FF0000"/>
                </a:solidFill>
              </a:rPr>
              <a:t>很少的交互</a:t>
            </a:r>
            <a:r>
              <a:rPr lang="zh-CN" altLang="en-US" dirty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4275205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13"/>
          <p:cNvSpPr txBox="1"/>
          <p:nvPr/>
        </p:nvSpPr>
        <p:spPr>
          <a:xfrm>
            <a:off x="1061214" y="855266"/>
            <a:ext cx="15989242" cy="801897"/>
          </a:xfrm>
          <a:prstGeom prst="rect">
            <a:avLst/>
          </a:prstGeom>
          <a:noFill/>
        </p:spPr>
        <p:txBody>
          <a:bodyPr wrap="square" lIns="123581" tIns="61791" rIns="123581" bIns="61791" rtlCol="0">
            <a:spAutoFit/>
          </a:bodyPr>
          <a:lstStyle/>
          <a:p>
            <a:r>
              <a:rPr lang="zh-CN" altLang="en-US" sz="4400" dirty="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目录</a:t>
            </a:r>
            <a:endParaRPr lang="zh-CN" altLang="en-US" sz="4400" dirty="0">
              <a:solidFill>
                <a:srgbClr val="0070C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584734" y="2048065"/>
            <a:ext cx="11367663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61214" y="2367434"/>
            <a:ext cx="781745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zh-CN" altLang="en-US" sz="3200" dirty="0" smtClean="0"/>
              <a:t>云和云计算</a:t>
            </a:r>
            <a:endParaRPr lang="en-US" altLang="zh-CN" sz="3200" dirty="0"/>
          </a:p>
          <a:p>
            <a:pPr marL="457200" indent="-457200">
              <a:buFont typeface="+mj-lt"/>
              <a:buAutoNum type="arabicPeriod"/>
            </a:pPr>
            <a:r>
              <a:rPr lang="en-US" altLang="zh-CN" sz="3200" dirty="0" err="1" smtClean="0">
                <a:solidFill>
                  <a:srgbClr val="FF0000"/>
                </a:solidFill>
              </a:rPr>
              <a:t>Iaas</a:t>
            </a:r>
            <a:r>
              <a:rPr lang="zh-CN" altLang="en-US" sz="3200" dirty="0" smtClean="0">
                <a:solidFill>
                  <a:srgbClr val="FF0000"/>
                </a:solidFill>
              </a:rPr>
              <a:t> </a:t>
            </a:r>
            <a:r>
              <a:rPr lang="en-US" altLang="zh-CN" sz="3200" dirty="0" err="1" smtClean="0">
                <a:solidFill>
                  <a:srgbClr val="FF0000"/>
                </a:solidFill>
              </a:rPr>
              <a:t>Paas</a:t>
            </a:r>
            <a:r>
              <a:rPr lang="en-US" altLang="zh-CN" sz="3200" dirty="0" smtClean="0">
                <a:solidFill>
                  <a:srgbClr val="FF0000"/>
                </a:solidFill>
              </a:rPr>
              <a:t> </a:t>
            </a:r>
            <a:r>
              <a:rPr lang="en-US" altLang="zh-CN" sz="3200" dirty="0" err="1" smtClean="0">
                <a:solidFill>
                  <a:srgbClr val="FF0000"/>
                </a:solidFill>
              </a:rPr>
              <a:t>Saas</a:t>
            </a:r>
            <a:endParaRPr lang="en-US" altLang="zh-CN" sz="3200" dirty="0" smtClean="0">
              <a:solidFill>
                <a:srgbClr val="FF0000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altLang="zh-CN" sz="3200" dirty="0" err="1" smtClean="0"/>
              <a:t>Saas</a:t>
            </a:r>
            <a:r>
              <a:rPr lang="zh-CN" altLang="en-US" sz="3200" dirty="0" smtClean="0"/>
              <a:t>定位及案例</a:t>
            </a:r>
            <a:endParaRPr lang="en-US" altLang="zh-CN" sz="3200" dirty="0" smtClean="0"/>
          </a:p>
          <a:p>
            <a:pPr marL="457200" indent="-457200">
              <a:buFont typeface="+mj-lt"/>
              <a:buAutoNum type="arabicPeriod"/>
            </a:pPr>
            <a:r>
              <a:rPr lang="en-US" altLang="zh-CN" sz="3200" dirty="0" err="1" smtClean="0"/>
              <a:t>Saas</a:t>
            </a:r>
            <a:r>
              <a:rPr lang="zh-CN" altLang="en-US" sz="3200" dirty="0" smtClean="0"/>
              <a:t>的坑</a:t>
            </a:r>
            <a:endParaRPr lang="en-US" altLang="zh-CN" sz="3200" dirty="0" smtClean="0"/>
          </a:p>
        </p:txBody>
      </p:sp>
    </p:spTree>
    <p:extLst>
      <p:ext uri="{BB962C8B-B14F-4D97-AF65-F5344CB8AC3E}">
        <p14:creationId xmlns:p14="http://schemas.microsoft.com/office/powerpoint/2010/main" val="1906546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5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13"/>
          <p:cNvSpPr txBox="1"/>
          <p:nvPr/>
        </p:nvSpPr>
        <p:spPr>
          <a:xfrm>
            <a:off x="1061214" y="855266"/>
            <a:ext cx="15989242" cy="801897"/>
          </a:xfrm>
          <a:prstGeom prst="rect">
            <a:avLst/>
          </a:prstGeom>
          <a:noFill/>
        </p:spPr>
        <p:txBody>
          <a:bodyPr wrap="square" lIns="123581" tIns="61791" rIns="123581" bIns="61791" rtlCol="0">
            <a:spAutoFit/>
          </a:bodyPr>
          <a:lstStyle/>
          <a:p>
            <a:r>
              <a:rPr lang="zh-CN" altLang="en-US" sz="4400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三</a:t>
            </a:r>
            <a:r>
              <a:rPr lang="zh-CN" altLang="en-US" sz="4400" dirty="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种服务模式</a:t>
            </a:r>
            <a:endParaRPr lang="zh-CN" altLang="en-US" sz="4400" dirty="0">
              <a:solidFill>
                <a:srgbClr val="0070C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584734" y="2048065"/>
            <a:ext cx="11367663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584734" y="2439442"/>
            <a:ext cx="11678306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3200" dirty="0" smtClean="0"/>
              <a:t>SaaS</a:t>
            </a:r>
          </a:p>
          <a:p>
            <a:r>
              <a:rPr lang="en-US" altLang="zh-CN" dirty="0"/>
              <a:t>	Software as a Service</a:t>
            </a:r>
            <a:r>
              <a:rPr lang="zh-CN" altLang="en-US" dirty="0"/>
              <a:t>，软件即服务，简称</a:t>
            </a:r>
            <a:r>
              <a:rPr lang="en-US" altLang="zh-CN" dirty="0"/>
              <a:t>SaaS</a:t>
            </a:r>
            <a:r>
              <a:rPr lang="zh-CN" altLang="en-US" dirty="0"/>
              <a:t>，这层的作用是将应用作为服务提供给客户。</a:t>
            </a:r>
            <a:r>
              <a:rPr lang="en-US" altLang="zh-CN" dirty="0" smtClean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3200" dirty="0" err="1" smtClean="0"/>
              <a:t>Paas</a:t>
            </a:r>
            <a:endParaRPr lang="en-US" altLang="zh-CN" sz="3200" dirty="0" smtClean="0"/>
          </a:p>
          <a:p>
            <a:r>
              <a:rPr lang="en-US" altLang="zh-CN" sz="3200" dirty="0"/>
              <a:t>	</a:t>
            </a:r>
            <a:r>
              <a:rPr lang="en-US" altLang="zh-CN" dirty="0"/>
              <a:t>Platform as a Service</a:t>
            </a:r>
            <a:r>
              <a:rPr lang="zh-CN" altLang="en-US" dirty="0"/>
              <a:t>，平台即服务，简称</a:t>
            </a:r>
            <a:r>
              <a:rPr lang="en-US" altLang="zh-CN" dirty="0" err="1"/>
              <a:t>PaaS</a:t>
            </a:r>
            <a:r>
              <a:rPr lang="zh-CN" altLang="en-US" dirty="0"/>
              <a:t>，这层的作用是将一个开发平台作为服务提供给用户。</a:t>
            </a:r>
            <a:endParaRPr lang="en-US" altLang="zh-CN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3200" dirty="0" err="1"/>
              <a:t>Iaas</a:t>
            </a:r>
            <a:endParaRPr lang="zh-CN" altLang="en-US" sz="3200" dirty="0"/>
          </a:p>
          <a:p>
            <a:r>
              <a:rPr lang="en-US" altLang="zh-CN" dirty="0" smtClean="0"/>
              <a:t>	</a:t>
            </a:r>
            <a:r>
              <a:rPr lang="en-US" altLang="zh-CN" dirty="0"/>
              <a:t>Infrastructure as a Service</a:t>
            </a:r>
            <a:r>
              <a:rPr lang="zh-CN" altLang="en-US" dirty="0"/>
              <a:t>， 基础设施即服务，简称</a:t>
            </a:r>
            <a:r>
              <a:rPr lang="en-US" altLang="zh-CN" dirty="0" err="1"/>
              <a:t>IaaS</a:t>
            </a:r>
            <a:r>
              <a:rPr lang="zh-CN" altLang="en-US" dirty="0"/>
              <a:t>，这层的作用是提供虚拟机或者其他资源作为服务提供给用户。</a:t>
            </a:r>
          </a:p>
        </p:txBody>
      </p:sp>
    </p:spTree>
    <p:extLst>
      <p:ext uri="{BB962C8B-B14F-4D97-AF65-F5344CB8AC3E}">
        <p14:creationId xmlns:p14="http://schemas.microsoft.com/office/powerpoint/2010/main" val="824776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13"/>
          <p:cNvSpPr txBox="1"/>
          <p:nvPr/>
        </p:nvSpPr>
        <p:spPr>
          <a:xfrm>
            <a:off x="1061214" y="855266"/>
            <a:ext cx="15989242" cy="801897"/>
          </a:xfrm>
          <a:prstGeom prst="rect">
            <a:avLst/>
          </a:prstGeom>
          <a:noFill/>
        </p:spPr>
        <p:txBody>
          <a:bodyPr wrap="square" lIns="123581" tIns="61791" rIns="123581" bIns="61791" rtlCol="0">
            <a:spAutoFit/>
          </a:bodyPr>
          <a:lstStyle/>
          <a:p>
            <a:r>
              <a:rPr lang="zh-CN" altLang="en-US" sz="4400" dirty="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国内的</a:t>
            </a:r>
            <a:r>
              <a:rPr lang="en-US" altLang="zh-CN" sz="4400" dirty="0" err="1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Iaas</a:t>
            </a:r>
            <a:endParaRPr lang="zh-CN" altLang="en-US" sz="4400" dirty="0">
              <a:solidFill>
                <a:srgbClr val="0070C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584734" y="2048065"/>
            <a:ext cx="11367663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214" y="2159584"/>
            <a:ext cx="15716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6252" y="2203898"/>
            <a:ext cx="1952625" cy="58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6235" y="2193233"/>
            <a:ext cx="1219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3360" y="2784923"/>
            <a:ext cx="1504950" cy="3857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214" y="2943498"/>
            <a:ext cx="4505325" cy="433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8177" y="2860239"/>
            <a:ext cx="1628776" cy="285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65626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8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theme/theme1.xml><?xml version="1.0" encoding="utf-8"?>
<a:theme xmlns:a="http://schemas.openxmlformats.org/drawingml/2006/main" name="气流">
  <a:themeElements>
    <a:clrScheme name="气流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气流">
      <a:majorFont>
        <a:latin typeface="Trebuchet MS"/>
        <a:ea typeface=""/>
        <a:cs typeface=""/>
        <a:font script="Jpan" typeface="HGｺﾞｼｯｸM"/>
        <a:font script="Hang" typeface="HY그래픽B"/>
        <a:font script="Hans" typeface="方正姚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HGｺﾞｼｯｸM"/>
        <a:font script="Hang" typeface="HY그래픽M"/>
        <a:font script="Hans" typeface="方正姚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气流">
      <a:fillStyleLst>
        <a:solidFill>
          <a:schemeClr val="phClr"/>
        </a:solidFill>
        <a:gradFill rotWithShape="1">
          <a:gsLst>
            <a:gs pos="28000">
              <a:schemeClr val="phClr">
                <a:tint val="18000"/>
                <a:satMod val="120000"/>
                <a:lumMod val="88000"/>
              </a:schemeClr>
            </a:gs>
            <a:gs pos="100000">
              <a:schemeClr val="phClr">
                <a:tint val="40000"/>
                <a:satMod val="100000"/>
                <a:lumMod val="7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lumMod val="95000"/>
              </a:schemeClr>
            </a:gs>
            <a:gs pos="100000">
              <a:schemeClr val="phClr">
                <a:shade val="82000"/>
                <a:satMod val="125000"/>
                <a:lumMod val="74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75000"/>
              <a:satMod val="125000"/>
              <a:lumMod val="7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50800" dir="5400000" sx="98000" sy="98000" rotWithShape="0">
              <a:srgbClr val="000000">
                <a:alpha val="20000"/>
              </a:srgbClr>
            </a:outerShdw>
          </a:effectLst>
        </a:effectStyle>
        <a:effectStyle>
          <a:effectLst>
            <a:outerShdw blurRad="40005" dist="22984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alanced" dir="tr"/>
          </a:scene3d>
          <a:sp3d prstMaterial="matte">
            <a:bevelT w="19050" h="38100"/>
          </a:sp3d>
        </a:effectStyle>
        <a:effectStyle>
          <a:effectLst>
            <a:reflection blurRad="38100" stA="26000" endPos="23000" dist="25400" dir="5400000" sy="-100000" rotWithShape="0"/>
          </a:effectLst>
          <a:scene3d>
            <a:camera prst="orthographicFront">
              <a:rot lat="0" lon="0" rev="0"/>
            </a:camera>
            <a:lightRig rig="balanced" dir="tr"/>
          </a:scene3d>
          <a:sp3d contourW="14605" prstMaterial="plastic">
            <a:bevelT w="50800"/>
            <a:contourClr>
              <a:schemeClr val="phClr">
                <a:shade val="30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shade val="90000"/>
                <a:satMod val="160000"/>
                <a:lumMod val="100000"/>
              </a:schemeClr>
            </a:gs>
            <a:gs pos="60000">
              <a:schemeClr val="phClr">
                <a:tint val="95000"/>
                <a:shade val="100000"/>
                <a:satMod val="130000"/>
                <a:lumMod val="130000"/>
              </a:schemeClr>
            </a:gs>
            <a:gs pos="100000">
              <a:schemeClr val="phClr">
                <a:tint val="97000"/>
                <a:shade val="100000"/>
                <a:hueMod val="100000"/>
                <a:satMod val="140000"/>
                <a:lumMod val="80000"/>
              </a:schemeClr>
            </a:gs>
          </a:gsLst>
          <a:path path="circle">
            <a:fillToRect l="20000" t="10000" r="20000" b="60000"/>
          </a:path>
        </a:gradFill>
        <a:gradFill rotWithShape="1">
          <a:gsLst>
            <a:gs pos="0">
              <a:schemeClr val="phClr">
                <a:tint val="94000"/>
                <a:satMod val="160000"/>
                <a:lumMod val="160000"/>
              </a:schemeClr>
            </a:gs>
            <a:gs pos="42000">
              <a:schemeClr val="phClr">
                <a:tint val="94000"/>
                <a:shade val="94000"/>
                <a:satMod val="160000"/>
                <a:lumMod val="130000"/>
              </a:schemeClr>
            </a:gs>
            <a:gs pos="100000">
              <a:schemeClr val="phClr">
                <a:tint val="97000"/>
                <a:shade val="94000"/>
                <a:satMod val="180000"/>
                <a:lumMod val="84000"/>
              </a:schemeClr>
            </a:gs>
          </a:gsLst>
          <a:path path="circle">
            <a:fillToRect l="24000" t="44000" r="24000" b="12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Slipstream</Template>
  <TotalTime>5503</TotalTime>
  <Words>1335</Words>
  <Application>Microsoft Office PowerPoint</Application>
  <PresentationFormat>自定义</PresentationFormat>
  <Paragraphs>202</Paragraphs>
  <Slides>33</Slides>
  <Notes>30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33</vt:i4>
      </vt:variant>
    </vt:vector>
  </HeadingPairs>
  <TitlesOfParts>
    <vt:vector size="34" baseType="lpstr">
      <vt:lpstr>气流</vt:lpstr>
      <vt:lpstr>云和Saas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xlwang</dc:creator>
  <cp:lastModifiedBy>Windows 用户</cp:lastModifiedBy>
  <cp:revision>449</cp:revision>
  <dcterms:created xsi:type="dcterms:W3CDTF">2016-06-16T07:41:00Z</dcterms:created>
  <dcterms:modified xsi:type="dcterms:W3CDTF">2017-05-12T01:59:04Z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2052-10.1.0.6065</vt:lpwstr>
  </property>
</Properties>
</file>